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 id="2147483677" r:id="rId6"/>
    <p:sldMasterId id="2147483689" r:id="rId7"/>
  </p:sldMasterIdLst>
  <p:notesMasterIdLst>
    <p:notesMasterId r:id="rId108"/>
  </p:notesMasterIdLst>
  <p:handoutMasterIdLst>
    <p:handoutMasterId r:id="rId109"/>
  </p:handoutMasterIdLst>
  <p:sldIdLst>
    <p:sldId id="440" r:id="rId8"/>
    <p:sldId id="448" r:id="rId9"/>
    <p:sldId id="271" r:id="rId10"/>
    <p:sldId id="443" r:id="rId11"/>
    <p:sldId id="308" r:id="rId12"/>
    <p:sldId id="328" r:id="rId13"/>
    <p:sldId id="332" r:id="rId14"/>
    <p:sldId id="333" r:id="rId15"/>
    <p:sldId id="344" r:id="rId16"/>
    <p:sldId id="320" r:id="rId17"/>
    <p:sldId id="309" r:id="rId18"/>
    <p:sldId id="310" r:id="rId19"/>
    <p:sldId id="442" r:id="rId20"/>
    <p:sldId id="381" r:id="rId21"/>
    <p:sldId id="326" r:id="rId22"/>
    <p:sldId id="347" r:id="rId23"/>
    <p:sldId id="350" r:id="rId24"/>
    <p:sldId id="396" r:id="rId25"/>
    <p:sldId id="383" r:id="rId26"/>
    <p:sldId id="444" r:id="rId27"/>
    <p:sldId id="445" r:id="rId28"/>
    <p:sldId id="446" r:id="rId29"/>
    <p:sldId id="447" r:id="rId30"/>
    <p:sldId id="349" r:id="rId31"/>
    <p:sldId id="393" r:id="rId32"/>
    <p:sldId id="391" r:id="rId33"/>
    <p:sldId id="348" r:id="rId34"/>
    <p:sldId id="392" r:id="rId35"/>
    <p:sldId id="394" r:id="rId36"/>
    <p:sldId id="334" r:id="rId37"/>
    <p:sldId id="340" r:id="rId38"/>
    <p:sldId id="397" r:id="rId39"/>
    <p:sldId id="410" r:id="rId40"/>
    <p:sldId id="353" r:id="rId41"/>
    <p:sldId id="400" r:id="rId42"/>
    <p:sldId id="408" r:id="rId43"/>
    <p:sldId id="352" r:id="rId44"/>
    <p:sldId id="401" r:id="rId45"/>
    <p:sldId id="409" r:id="rId46"/>
    <p:sldId id="335" r:id="rId47"/>
    <p:sldId id="357" r:id="rId48"/>
    <p:sldId id="402" r:id="rId49"/>
    <p:sldId id="411" r:id="rId50"/>
    <p:sldId id="380" r:id="rId51"/>
    <p:sldId id="407" r:id="rId52"/>
    <p:sldId id="412" r:id="rId53"/>
    <p:sldId id="354" r:id="rId54"/>
    <p:sldId id="398" r:id="rId55"/>
    <p:sldId id="417" r:id="rId56"/>
    <p:sldId id="358" r:id="rId57"/>
    <p:sldId id="413" r:id="rId58"/>
    <p:sldId id="418" r:id="rId59"/>
    <p:sldId id="360" r:id="rId60"/>
    <p:sldId id="420" r:id="rId61"/>
    <p:sldId id="419" r:id="rId62"/>
    <p:sldId id="337" r:id="rId63"/>
    <p:sldId id="365" r:id="rId64"/>
    <p:sldId id="421" r:id="rId65"/>
    <p:sldId id="422" r:id="rId66"/>
    <p:sldId id="364" r:id="rId67"/>
    <p:sldId id="423" r:id="rId68"/>
    <p:sldId id="424" r:id="rId69"/>
    <p:sldId id="363" r:id="rId70"/>
    <p:sldId id="414" r:id="rId71"/>
    <p:sldId id="425" r:id="rId72"/>
    <p:sldId id="362" r:id="rId73"/>
    <p:sldId id="427" r:id="rId74"/>
    <p:sldId id="426" r:id="rId75"/>
    <p:sldId id="322" r:id="rId76"/>
    <p:sldId id="368" r:id="rId77"/>
    <p:sldId id="415" r:id="rId78"/>
    <p:sldId id="428" r:id="rId79"/>
    <p:sldId id="367" r:id="rId80"/>
    <p:sldId id="430" r:id="rId81"/>
    <p:sldId id="429" r:id="rId82"/>
    <p:sldId id="369" r:id="rId83"/>
    <p:sldId id="373" r:id="rId84"/>
    <p:sldId id="388" r:id="rId85"/>
    <p:sldId id="389" r:id="rId86"/>
    <p:sldId id="374" r:id="rId87"/>
    <p:sldId id="384" r:id="rId88"/>
    <p:sldId id="385" r:id="rId89"/>
    <p:sldId id="372" r:id="rId90"/>
    <p:sldId id="431" r:id="rId91"/>
    <p:sldId id="432" r:id="rId92"/>
    <p:sldId id="375" r:id="rId93"/>
    <p:sldId id="376" r:id="rId94"/>
    <p:sldId id="433" r:id="rId95"/>
    <p:sldId id="434" r:id="rId96"/>
    <p:sldId id="377" r:id="rId97"/>
    <p:sldId id="416" r:id="rId98"/>
    <p:sldId id="435" r:id="rId99"/>
    <p:sldId id="379" r:id="rId100"/>
    <p:sldId id="436" r:id="rId101"/>
    <p:sldId id="438" r:id="rId102"/>
    <p:sldId id="324" r:id="rId103"/>
    <p:sldId id="325" r:id="rId104"/>
    <p:sldId id="439" r:id="rId105"/>
    <p:sldId id="276" r:id="rId106"/>
    <p:sldId id="274" r:id="rId10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SD" initials="L" lastIdx="1" clrIdx="0"/>
  <p:cmAuthor id="1" name="Okuribido, Theophilos" initials="OT" lastIdx="6" clrIdx="1"/>
  <p:cmAuthor id="2" name="Daguro, Roxanne" initials="DR" lastIdx="0" clrIdx="2"/>
  <p:cmAuthor id="3" name="Windows 7 pro X64" initials="W7pX"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00"/>
    <a:srgbClr val="73AE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3476C9-DCA3-47D0-8617-C59ED72FBE2D}" v="5" dt="2024-09-09T17:40:56.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87" autoAdjust="0"/>
    <p:restoredTop sz="62576" autoAdjust="0"/>
  </p:normalViewPr>
  <p:slideViewPr>
    <p:cSldViewPr snapToGrid="0" snapToObjects="1">
      <p:cViewPr varScale="1">
        <p:scale>
          <a:sx n="58" d="100"/>
          <a:sy n="58" d="100"/>
        </p:scale>
        <p:origin x="706" y="17"/>
      </p:cViewPr>
      <p:guideLst>
        <p:guide orient="horz" pos="2160"/>
        <p:guide pos="2880"/>
      </p:guideLst>
    </p:cSldViewPr>
  </p:slideViewPr>
  <p:outlineViewPr>
    <p:cViewPr>
      <p:scale>
        <a:sx n="33" d="100"/>
        <a:sy n="33" d="100"/>
      </p:scale>
      <p:origin x="0" y="-2059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1" d="100"/>
          <a:sy n="81" d="100"/>
        </p:scale>
        <p:origin x="193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viewProps" Target="view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theme" Target="theme/theme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notesMaster" Target="notesMasters/notesMaster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handoutMaster" Target="handoutMasters/handout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commentAuthors" Target="commentAuthors.xml"/><Relationship Id="rId115"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es, Karla" userId="0b2e1671-3f43-44dd-8c43-a65173f10dda" providerId="ADAL" clId="{713476C9-DCA3-47D0-8617-C59ED72FBE2D}"/>
    <pc:docChg chg="undo custSel delSld modSld modMainMaster">
      <pc:chgData name="Rosales, Karla" userId="0b2e1671-3f43-44dd-8c43-a65173f10dda" providerId="ADAL" clId="{713476C9-DCA3-47D0-8617-C59ED72FBE2D}" dt="2024-09-09T17:40:56.508" v="48" actId="1076"/>
      <pc:docMkLst>
        <pc:docMk/>
      </pc:docMkLst>
      <pc:sldChg chg="del">
        <pc:chgData name="Rosales, Karla" userId="0b2e1671-3f43-44dd-8c43-a65173f10dda" providerId="ADAL" clId="{713476C9-DCA3-47D0-8617-C59ED72FBE2D}" dt="2024-09-09T17:37:25.508" v="0" actId="2696"/>
        <pc:sldMkLst>
          <pc:docMk/>
          <pc:sldMk cId="2397163286" sldId="268"/>
        </pc:sldMkLst>
      </pc:sldChg>
      <pc:sldChg chg="addSp modSp mod setBg modClrScheme chgLayout">
        <pc:chgData name="Rosales, Karla" userId="0b2e1671-3f43-44dd-8c43-a65173f10dda" providerId="ADAL" clId="{713476C9-DCA3-47D0-8617-C59ED72FBE2D}" dt="2024-09-09T17:38:34.121" v="19" actId="26606"/>
        <pc:sldMkLst>
          <pc:docMk/>
          <pc:sldMk cId="105943336" sldId="271"/>
        </pc:sldMkLst>
        <pc:spChg chg="mod">
          <ac:chgData name="Rosales, Karla" userId="0b2e1671-3f43-44dd-8c43-a65173f10dda" providerId="ADAL" clId="{713476C9-DCA3-47D0-8617-C59ED72FBE2D}" dt="2024-09-09T17:38:34.121" v="19" actId="26606"/>
          <ac:spMkLst>
            <pc:docMk/>
            <pc:sldMk cId="105943336" sldId="271"/>
            <ac:spMk id="4" creationId="{00000000-0000-0000-0000-000000000000}"/>
          </ac:spMkLst>
        </pc:spChg>
        <pc:spChg chg="mod ord">
          <ac:chgData name="Rosales, Karla" userId="0b2e1671-3f43-44dd-8c43-a65173f10dda" providerId="ADAL" clId="{713476C9-DCA3-47D0-8617-C59ED72FBE2D}" dt="2024-09-09T17:38:34.121" v="19" actId="26606"/>
          <ac:spMkLst>
            <pc:docMk/>
            <pc:sldMk cId="105943336" sldId="271"/>
            <ac:spMk id="16386" creationId="{00000000-0000-0000-0000-000000000000}"/>
          </ac:spMkLst>
        </pc:spChg>
        <pc:spChg chg="add">
          <ac:chgData name="Rosales, Karla" userId="0b2e1671-3f43-44dd-8c43-a65173f10dda" providerId="ADAL" clId="{713476C9-DCA3-47D0-8617-C59ED72FBE2D}" dt="2024-09-09T17:38:34.121" v="19" actId="26606"/>
          <ac:spMkLst>
            <pc:docMk/>
            <pc:sldMk cId="105943336" sldId="271"/>
            <ac:spMk id="16391" creationId="{13FE9996-7EAC-4679-B37D-C1045F42F954}"/>
          </ac:spMkLst>
        </pc:spChg>
        <pc:spChg chg="add">
          <ac:chgData name="Rosales, Karla" userId="0b2e1671-3f43-44dd-8c43-a65173f10dda" providerId="ADAL" clId="{713476C9-DCA3-47D0-8617-C59ED72FBE2D}" dt="2024-09-09T17:38:34.121" v="19" actId="26606"/>
          <ac:spMkLst>
            <pc:docMk/>
            <pc:sldMk cId="105943336" sldId="271"/>
            <ac:spMk id="16393" creationId="{761DF1FE-5CC8-43D2-A76C-93C76EEDE1E9}"/>
          </ac:spMkLst>
        </pc:spChg>
        <pc:spChg chg="add">
          <ac:chgData name="Rosales, Karla" userId="0b2e1671-3f43-44dd-8c43-a65173f10dda" providerId="ADAL" clId="{713476C9-DCA3-47D0-8617-C59ED72FBE2D}" dt="2024-09-09T17:38:34.121" v="19" actId="26606"/>
          <ac:spMkLst>
            <pc:docMk/>
            <pc:sldMk cId="105943336" sldId="271"/>
            <ac:spMk id="16397" creationId="{3741B58E-3B65-4A01-A276-975AB2CF8A08}"/>
          </ac:spMkLst>
        </pc:spChg>
        <pc:spChg chg="add">
          <ac:chgData name="Rosales, Karla" userId="0b2e1671-3f43-44dd-8c43-a65173f10dda" providerId="ADAL" clId="{713476C9-DCA3-47D0-8617-C59ED72FBE2D}" dt="2024-09-09T17:38:34.121" v="19" actId="26606"/>
          <ac:spMkLst>
            <pc:docMk/>
            <pc:sldMk cId="105943336" sldId="271"/>
            <ac:spMk id="16399" creationId="{7AAC67C3-831B-4AB1-A259-DFB839CAFAFC}"/>
          </ac:spMkLst>
        </pc:spChg>
        <pc:spChg chg="add">
          <ac:chgData name="Rosales, Karla" userId="0b2e1671-3f43-44dd-8c43-a65173f10dda" providerId="ADAL" clId="{713476C9-DCA3-47D0-8617-C59ED72FBE2D}" dt="2024-09-09T17:38:34.121" v="19" actId="26606"/>
          <ac:spMkLst>
            <pc:docMk/>
            <pc:sldMk cId="105943336" sldId="271"/>
            <ac:spMk id="16401" creationId="{054B3F04-9EAC-45C0-B3CE-0387EEA10A0C}"/>
          </ac:spMkLst>
        </pc:spChg>
        <pc:cxnChg chg="add">
          <ac:chgData name="Rosales, Karla" userId="0b2e1671-3f43-44dd-8c43-a65173f10dda" providerId="ADAL" clId="{713476C9-DCA3-47D0-8617-C59ED72FBE2D}" dt="2024-09-09T17:38:34.121" v="19" actId="26606"/>
          <ac:cxnSpMkLst>
            <pc:docMk/>
            <pc:sldMk cId="105943336" sldId="271"/>
            <ac:cxnSpMk id="16395" creationId="{E161BEBD-A23C-409E-ABC7-73F9EDC02F20}"/>
          </ac:cxnSpMkLst>
        </pc:cxnChg>
      </pc:sldChg>
      <pc:sldChg chg="addSp modSp mod setBg modClrScheme chgLayout">
        <pc:chgData name="Rosales, Karla" userId="0b2e1671-3f43-44dd-8c43-a65173f10dda" providerId="ADAL" clId="{713476C9-DCA3-47D0-8617-C59ED72FBE2D}" dt="2024-09-09T17:40:22.934" v="41" actId="26606"/>
        <pc:sldMkLst>
          <pc:docMk/>
          <pc:sldMk cId="918431065" sldId="276"/>
        </pc:sldMkLst>
        <pc:spChg chg="mod">
          <ac:chgData name="Rosales, Karla" userId="0b2e1671-3f43-44dd-8c43-a65173f10dda" providerId="ADAL" clId="{713476C9-DCA3-47D0-8617-C59ED72FBE2D}" dt="2024-09-09T17:40:22.934" v="41" actId="26606"/>
          <ac:spMkLst>
            <pc:docMk/>
            <pc:sldMk cId="918431065" sldId="276"/>
            <ac:spMk id="4" creationId="{00000000-0000-0000-0000-000000000000}"/>
          </ac:spMkLst>
        </pc:spChg>
        <pc:spChg chg="mod ord">
          <ac:chgData name="Rosales, Karla" userId="0b2e1671-3f43-44dd-8c43-a65173f10dda" providerId="ADAL" clId="{713476C9-DCA3-47D0-8617-C59ED72FBE2D}" dt="2024-09-09T17:40:22.934" v="41" actId="26606"/>
          <ac:spMkLst>
            <pc:docMk/>
            <pc:sldMk cId="918431065" sldId="276"/>
            <ac:spMk id="16386" creationId="{00000000-0000-0000-0000-000000000000}"/>
          </ac:spMkLst>
        </pc:spChg>
        <pc:spChg chg="add">
          <ac:chgData name="Rosales, Karla" userId="0b2e1671-3f43-44dd-8c43-a65173f10dda" providerId="ADAL" clId="{713476C9-DCA3-47D0-8617-C59ED72FBE2D}" dt="2024-09-09T17:40:22.934" v="41" actId="26606"/>
          <ac:spMkLst>
            <pc:docMk/>
            <pc:sldMk cId="918431065" sldId="276"/>
            <ac:spMk id="16391" creationId="{13FE9996-7EAC-4679-B37D-C1045F42F954}"/>
          </ac:spMkLst>
        </pc:spChg>
        <pc:spChg chg="add">
          <ac:chgData name="Rosales, Karla" userId="0b2e1671-3f43-44dd-8c43-a65173f10dda" providerId="ADAL" clId="{713476C9-DCA3-47D0-8617-C59ED72FBE2D}" dt="2024-09-09T17:40:22.934" v="41" actId="26606"/>
          <ac:spMkLst>
            <pc:docMk/>
            <pc:sldMk cId="918431065" sldId="276"/>
            <ac:spMk id="16393" creationId="{761DF1FE-5CC8-43D2-A76C-93C76EEDE1E9}"/>
          </ac:spMkLst>
        </pc:spChg>
        <pc:spChg chg="add">
          <ac:chgData name="Rosales, Karla" userId="0b2e1671-3f43-44dd-8c43-a65173f10dda" providerId="ADAL" clId="{713476C9-DCA3-47D0-8617-C59ED72FBE2D}" dt="2024-09-09T17:40:22.934" v="41" actId="26606"/>
          <ac:spMkLst>
            <pc:docMk/>
            <pc:sldMk cId="918431065" sldId="276"/>
            <ac:spMk id="16397" creationId="{3741B58E-3B65-4A01-A276-975AB2CF8A08}"/>
          </ac:spMkLst>
        </pc:spChg>
        <pc:spChg chg="add">
          <ac:chgData name="Rosales, Karla" userId="0b2e1671-3f43-44dd-8c43-a65173f10dda" providerId="ADAL" clId="{713476C9-DCA3-47D0-8617-C59ED72FBE2D}" dt="2024-09-09T17:40:22.934" v="41" actId="26606"/>
          <ac:spMkLst>
            <pc:docMk/>
            <pc:sldMk cId="918431065" sldId="276"/>
            <ac:spMk id="16399" creationId="{7AAC67C3-831B-4AB1-A259-DFB839CAFAFC}"/>
          </ac:spMkLst>
        </pc:spChg>
        <pc:spChg chg="add">
          <ac:chgData name="Rosales, Karla" userId="0b2e1671-3f43-44dd-8c43-a65173f10dda" providerId="ADAL" clId="{713476C9-DCA3-47D0-8617-C59ED72FBE2D}" dt="2024-09-09T17:40:22.934" v="41" actId="26606"/>
          <ac:spMkLst>
            <pc:docMk/>
            <pc:sldMk cId="918431065" sldId="276"/>
            <ac:spMk id="16401" creationId="{054B3F04-9EAC-45C0-B3CE-0387EEA10A0C}"/>
          </ac:spMkLst>
        </pc:spChg>
        <pc:cxnChg chg="add">
          <ac:chgData name="Rosales, Karla" userId="0b2e1671-3f43-44dd-8c43-a65173f10dda" providerId="ADAL" clId="{713476C9-DCA3-47D0-8617-C59ED72FBE2D}" dt="2024-09-09T17:40:22.934" v="41" actId="26606"/>
          <ac:cxnSpMkLst>
            <pc:docMk/>
            <pc:sldMk cId="918431065" sldId="276"/>
            <ac:cxnSpMk id="16395" creationId="{E161BEBD-A23C-409E-ABC7-73F9EDC02F20}"/>
          </ac:cxnSpMkLst>
        </pc:cxnChg>
      </pc:sldChg>
      <pc:sldChg chg="modSp mod">
        <pc:chgData name="Rosales, Karla" userId="0b2e1671-3f43-44dd-8c43-a65173f10dda" providerId="ADAL" clId="{713476C9-DCA3-47D0-8617-C59ED72FBE2D}" dt="2024-09-09T17:39:52.198" v="37" actId="255"/>
        <pc:sldMkLst>
          <pc:docMk/>
          <pc:sldMk cId="2708566719" sldId="309"/>
        </pc:sldMkLst>
        <pc:spChg chg="mod">
          <ac:chgData name="Rosales, Karla" userId="0b2e1671-3f43-44dd-8c43-a65173f10dda" providerId="ADAL" clId="{713476C9-DCA3-47D0-8617-C59ED72FBE2D}" dt="2024-09-09T17:39:52.198" v="37" actId="255"/>
          <ac:spMkLst>
            <pc:docMk/>
            <pc:sldMk cId="2708566719" sldId="309"/>
            <ac:spMk id="3" creationId="{00000000-0000-0000-0000-000000000000}"/>
          </ac:spMkLst>
        </pc:spChg>
      </pc:sldChg>
      <pc:sldChg chg="addSp delSp modSp mod setBg">
        <pc:chgData name="Rosales, Karla" userId="0b2e1671-3f43-44dd-8c43-a65173f10dda" providerId="ADAL" clId="{713476C9-DCA3-47D0-8617-C59ED72FBE2D}" dt="2024-09-09T17:40:01.030" v="39" actId="26606"/>
        <pc:sldMkLst>
          <pc:docMk/>
          <pc:sldMk cId="2560834385" sldId="310"/>
        </pc:sldMkLst>
        <pc:spChg chg="mod">
          <ac:chgData name="Rosales, Karla" userId="0b2e1671-3f43-44dd-8c43-a65173f10dda" providerId="ADAL" clId="{713476C9-DCA3-47D0-8617-C59ED72FBE2D}" dt="2024-09-09T17:40:01.030" v="39" actId="26606"/>
          <ac:spMkLst>
            <pc:docMk/>
            <pc:sldMk cId="2560834385" sldId="310"/>
            <ac:spMk id="2" creationId="{00000000-0000-0000-0000-000000000000}"/>
          </ac:spMkLst>
        </pc:spChg>
        <pc:spChg chg="mod">
          <ac:chgData name="Rosales, Karla" userId="0b2e1671-3f43-44dd-8c43-a65173f10dda" providerId="ADAL" clId="{713476C9-DCA3-47D0-8617-C59ED72FBE2D}" dt="2024-09-09T17:40:01.030" v="39" actId="26606"/>
          <ac:spMkLst>
            <pc:docMk/>
            <pc:sldMk cId="2560834385" sldId="310"/>
            <ac:spMk id="3" creationId="{00000000-0000-0000-0000-000000000000}"/>
          </ac:spMkLst>
        </pc:spChg>
        <pc:spChg chg="add del">
          <ac:chgData name="Rosales, Karla" userId="0b2e1671-3f43-44dd-8c43-a65173f10dda" providerId="ADAL" clId="{713476C9-DCA3-47D0-8617-C59ED72FBE2D}" dt="2024-09-09T17:40:01.030" v="39" actId="26606"/>
          <ac:spMkLst>
            <pc:docMk/>
            <pc:sldMk cId="2560834385" sldId="310"/>
            <ac:spMk id="10" creationId="{52ABB703-2B0E-4C3B-B4A2-F3973548E561}"/>
          </ac:spMkLst>
        </pc:spChg>
        <pc:spChg chg="add del">
          <ac:chgData name="Rosales, Karla" userId="0b2e1671-3f43-44dd-8c43-a65173f10dda" providerId="ADAL" clId="{713476C9-DCA3-47D0-8617-C59ED72FBE2D}" dt="2024-09-09T17:40:01.030" v="39" actId="26606"/>
          <ac:spMkLst>
            <pc:docMk/>
            <pc:sldMk cId="2560834385" sldId="310"/>
            <ac:spMk id="14" creationId="{E95DA498-D9A2-4DA9-B9DA-B3776E08CF7E}"/>
          </ac:spMkLst>
        </pc:spChg>
        <pc:spChg chg="add del">
          <ac:chgData name="Rosales, Karla" userId="0b2e1671-3f43-44dd-8c43-a65173f10dda" providerId="ADAL" clId="{713476C9-DCA3-47D0-8617-C59ED72FBE2D}" dt="2024-09-09T17:40:01.030" v="39" actId="26606"/>
          <ac:spMkLst>
            <pc:docMk/>
            <pc:sldMk cId="2560834385" sldId="310"/>
            <ac:spMk id="16" creationId="{82A73093-4B9D-420D-B17E-52293703A1D4}"/>
          </ac:spMkLst>
        </pc:spChg>
        <pc:picChg chg="add del">
          <ac:chgData name="Rosales, Karla" userId="0b2e1671-3f43-44dd-8c43-a65173f10dda" providerId="ADAL" clId="{713476C9-DCA3-47D0-8617-C59ED72FBE2D}" dt="2024-09-09T17:40:01.030" v="39" actId="26606"/>
          <ac:picMkLst>
            <pc:docMk/>
            <pc:sldMk cId="2560834385" sldId="310"/>
            <ac:picMk id="7" creationId="{CEFB09E3-3E9B-4A81-87FD-8E0E5257AD6A}"/>
          </ac:picMkLst>
        </pc:picChg>
        <pc:cxnChg chg="add del">
          <ac:chgData name="Rosales, Karla" userId="0b2e1671-3f43-44dd-8c43-a65173f10dda" providerId="ADAL" clId="{713476C9-DCA3-47D0-8617-C59ED72FBE2D}" dt="2024-09-09T17:40:01.030" v="39" actId="26606"/>
          <ac:cxnSpMkLst>
            <pc:docMk/>
            <pc:sldMk cId="2560834385" sldId="310"/>
            <ac:cxnSpMk id="12" creationId="{9C21570E-E159-49A6-9891-FA397B7A92D3}"/>
          </ac:cxnSpMkLst>
        </pc:cxnChg>
      </pc:sldChg>
      <pc:sldChg chg="addSp modSp mod setBg modClrScheme chgLayout">
        <pc:chgData name="Rosales, Karla" userId="0b2e1671-3f43-44dd-8c43-a65173f10dda" providerId="ADAL" clId="{713476C9-DCA3-47D0-8617-C59ED72FBE2D}" dt="2024-09-09T17:39:39.574" v="35" actId="26606"/>
        <pc:sldMkLst>
          <pc:docMk/>
          <pc:sldMk cId="1412442711" sldId="320"/>
        </pc:sldMkLst>
        <pc:spChg chg="mod ord">
          <ac:chgData name="Rosales, Karla" userId="0b2e1671-3f43-44dd-8c43-a65173f10dda" providerId="ADAL" clId="{713476C9-DCA3-47D0-8617-C59ED72FBE2D}" dt="2024-09-09T17:39:39.574" v="35" actId="26606"/>
          <ac:spMkLst>
            <pc:docMk/>
            <pc:sldMk cId="1412442711" sldId="320"/>
            <ac:spMk id="2" creationId="{00000000-0000-0000-0000-000000000000}"/>
          </ac:spMkLst>
        </pc:spChg>
        <pc:spChg chg="mod">
          <ac:chgData name="Rosales, Karla" userId="0b2e1671-3f43-44dd-8c43-a65173f10dda" providerId="ADAL" clId="{713476C9-DCA3-47D0-8617-C59ED72FBE2D}" dt="2024-09-09T17:39:39.574" v="35" actId="26606"/>
          <ac:spMkLst>
            <pc:docMk/>
            <pc:sldMk cId="1412442711" sldId="320"/>
            <ac:spMk id="7" creationId="{00000000-0000-0000-0000-000000000000}"/>
          </ac:spMkLst>
        </pc:spChg>
        <pc:spChg chg="add">
          <ac:chgData name="Rosales, Karla" userId="0b2e1671-3f43-44dd-8c43-a65173f10dda" providerId="ADAL" clId="{713476C9-DCA3-47D0-8617-C59ED72FBE2D}" dt="2024-09-09T17:39:39.574" v="35" actId="26606"/>
          <ac:spMkLst>
            <pc:docMk/>
            <pc:sldMk cId="1412442711" sldId="320"/>
            <ac:spMk id="12" creationId="{7D379150-F6B4-45C8-BE10-6B278AD400EB}"/>
          </ac:spMkLst>
        </pc:spChg>
        <pc:spChg chg="add">
          <ac:chgData name="Rosales, Karla" userId="0b2e1671-3f43-44dd-8c43-a65173f10dda" providerId="ADAL" clId="{713476C9-DCA3-47D0-8617-C59ED72FBE2D}" dt="2024-09-09T17:39:39.574" v="35" actId="26606"/>
          <ac:spMkLst>
            <pc:docMk/>
            <pc:sldMk cId="1412442711" sldId="320"/>
            <ac:spMk id="14" creationId="{5FFCF544-A370-4A5D-A95F-CA6E0E7191E6}"/>
          </ac:spMkLst>
        </pc:spChg>
        <pc:spChg chg="add">
          <ac:chgData name="Rosales, Karla" userId="0b2e1671-3f43-44dd-8c43-a65173f10dda" providerId="ADAL" clId="{713476C9-DCA3-47D0-8617-C59ED72FBE2D}" dt="2024-09-09T17:39:39.574" v="35" actId="26606"/>
          <ac:spMkLst>
            <pc:docMk/>
            <pc:sldMk cId="1412442711" sldId="320"/>
            <ac:spMk id="18" creationId="{52ABB703-2B0E-4C3B-B4A2-F3973548E561}"/>
          </ac:spMkLst>
        </pc:spChg>
        <pc:spChg chg="add">
          <ac:chgData name="Rosales, Karla" userId="0b2e1671-3f43-44dd-8c43-a65173f10dda" providerId="ADAL" clId="{713476C9-DCA3-47D0-8617-C59ED72FBE2D}" dt="2024-09-09T17:39:39.574" v="35" actId="26606"/>
          <ac:spMkLst>
            <pc:docMk/>
            <pc:sldMk cId="1412442711" sldId="320"/>
            <ac:spMk id="22" creationId="{E95DA498-D9A2-4DA9-B9DA-B3776E08CF7E}"/>
          </ac:spMkLst>
        </pc:spChg>
        <pc:spChg chg="add">
          <ac:chgData name="Rosales, Karla" userId="0b2e1671-3f43-44dd-8c43-a65173f10dda" providerId="ADAL" clId="{713476C9-DCA3-47D0-8617-C59ED72FBE2D}" dt="2024-09-09T17:39:39.574" v="35" actId="26606"/>
          <ac:spMkLst>
            <pc:docMk/>
            <pc:sldMk cId="1412442711" sldId="320"/>
            <ac:spMk id="24" creationId="{82A73093-4B9D-420D-B17E-52293703A1D4}"/>
          </ac:spMkLst>
        </pc:spChg>
        <pc:picChg chg="mod ord">
          <ac:chgData name="Rosales, Karla" userId="0b2e1671-3f43-44dd-8c43-a65173f10dda" providerId="ADAL" clId="{713476C9-DCA3-47D0-8617-C59ED72FBE2D}" dt="2024-09-09T17:39:39.574" v="35" actId="26606"/>
          <ac:picMkLst>
            <pc:docMk/>
            <pc:sldMk cId="1412442711" sldId="320"/>
            <ac:picMk id="5" creationId="{00000000-0000-0000-0000-000000000000}"/>
          </ac:picMkLst>
        </pc:picChg>
        <pc:cxnChg chg="add">
          <ac:chgData name="Rosales, Karla" userId="0b2e1671-3f43-44dd-8c43-a65173f10dda" providerId="ADAL" clId="{713476C9-DCA3-47D0-8617-C59ED72FBE2D}" dt="2024-09-09T17:39:39.574" v="35" actId="26606"/>
          <ac:cxnSpMkLst>
            <pc:docMk/>
            <pc:sldMk cId="1412442711" sldId="320"/>
            <ac:cxnSpMk id="16" creationId="{6EEB3B97-A638-498B-8083-54191CE71E01}"/>
          </ac:cxnSpMkLst>
        </pc:cxnChg>
        <pc:cxnChg chg="add">
          <ac:chgData name="Rosales, Karla" userId="0b2e1671-3f43-44dd-8c43-a65173f10dda" providerId="ADAL" clId="{713476C9-DCA3-47D0-8617-C59ED72FBE2D}" dt="2024-09-09T17:39:39.574" v="35" actId="26606"/>
          <ac:cxnSpMkLst>
            <pc:docMk/>
            <pc:sldMk cId="1412442711" sldId="320"/>
            <ac:cxnSpMk id="20" creationId="{9C21570E-E159-49A6-9891-FA397B7A92D3}"/>
          </ac:cxnSpMkLst>
        </pc:cxnChg>
      </pc:sldChg>
      <pc:sldChg chg="modSp mod">
        <pc:chgData name="Rosales, Karla" userId="0b2e1671-3f43-44dd-8c43-a65173f10dda" providerId="ADAL" clId="{713476C9-DCA3-47D0-8617-C59ED72FBE2D}" dt="2024-09-09T17:37:34.377" v="2" actId="27636"/>
        <pc:sldMkLst>
          <pc:docMk/>
          <pc:sldMk cId="2196078221" sldId="328"/>
        </pc:sldMkLst>
        <pc:spChg chg="mod">
          <ac:chgData name="Rosales, Karla" userId="0b2e1671-3f43-44dd-8c43-a65173f10dda" providerId="ADAL" clId="{713476C9-DCA3-47D0-8617-C59ED72FBE2D}" dt="2024-09-09T17:37:34.377" v="2" actId="27636"/>
          <ac:spMkLst>
            <pc:docMk/>
            <pc:sldMk cId="2196078221" sldId="328"/>
            <ac:spMk id="3" creationId="{00000000-0000-0000-0000-000000000000}"/>
          </ac:spMkLst>
        </pc:spChg>
      </pc:sldChg>
      <pc:sldChg chg="addSp modSp mod setBg">
        <pc:chgData name="Rosales, Karla" userId="0b2e1671-3f43-44dd-8c43-a65173f10dda" providerId="ADAL" clId="{713476C9-DCA3-47D0-8617-C59ED72FBE2D}" dt="2024-09-09T17:39:02.730" v="30" actId="255"/>
        <pc:sldMkLst>
          <pc:docMk/>
          <pc:sldMk cId="2491428448" sldId="332"/>
        </pc:sldMkLst>
        <pc:spChg chg="mod">
          <ac:chgData name="Rosales, Karla" userId="0b2e1671-3f43-44dd-8c43-a65173f10dda" providerId="ADAL" clId="{713476C9-DCA3-47D0-8617-C59ED72FBE2D}" dt="2024-09-09T17:38:47.506" v="21" actId="26606"/>
          <ac:spMkLst>
            <pc:docMk/>
            <pc:sldMk cId="2491428448" sldId="332"/>
            <ac:spMk id="2" creationId="{00000000-0000-0000-0000-000000000000}"/>
          </ac:spMkLst>
        </pc:spChg>
        <pc:spChg chg="mod">
          <ac:chgData name="Rosales, Karla" userId="0b2e1671-3f43-44dd-8c43-a65173f10dda" providerId="ADAL" clId="{713476C9-DCA3-47D0-8617-C59ED72FBE2D}" dt="2024-09-09T17:39:02.730" v="30" actId="255"/>
          <ac:spMkLst>
            <pc:docMk/>
            <pc:sldMk cId="2491428448" sldId="332"/>
            <ac:spMk id="3" creationId="{00000000-0000-0000-0000-000000000000}"/>
          </ac:spMkLst>
        </pc:spChg>
        <pc:spChg chg="add">
          <ac:chgData name="Rosales, Karla" userId="0b2e1671-3f43-44dd-8c43-a65173f10dda" providerId="ADAL" clId="{713476C9-DCA3-47D0-8617-C59ED72FBE2D}" dt="2024-09-09T17:38:47.506" v="21" actId="26606"/>
          <ac:spMkLst>
            <pc:docMk/>
            <pc:sldMk cId="2491428448" sldId="332"/>
            <ac:spMk id="10" creationId="{52ABB703-2B0E-4C3B-B4A2-F3973548E561}"/>
          </ac:spMkLst>
        </pc:spChg>
        <pc:spChg chg="add">
          <ac:chgData name="Rosales, Karla" userId="0b2e1671-3f43-44dd-8c43-a65173f10dda" providerId="ADAL" clId="{713476C9-DCA3-47D0-8617-C59ED72FBE2D}" dt="2024-09-09T17:38:47.506" v="21" actId="26606"/>
          <ac:spMkLst>
            <pc:docMk/>
            <pc:sldMk cId="2491428448" sldId="332"/>
            <ac:spMk id="14" creationId="{E95DA498-D9A2-4DA9-B9DA-B3776E08CF7E}"/>
          </ac:spMkLst>
        </pc:spChg>
        <pc:spChg chg="add">
          <ac:chgData name="Rosales, Karla" userId="0b2e1671-3f43-44dd-8c43-a65173f10dda" providerId="ADAL" clId="{713476C9-DCA3-47D0-8617-C59ED72FBE2D}" dt="2024-09-09T17:38:47.506" v="21" actId="26606"/>
          <ac:spMkLst>
            <pc:docMk/>
            <pc:sldMk cId="2491428448" sldId="332"/>
            <ac:spMk id="16" creationId="{82A73093-4B9D-420D-B17E-52293703A1D4}"/>
          </ac:spMkLst>
        </pc:spChg>
        <pc:picChg chg="add">
          <ac:chgData name="Rosales, Karla" userId="0b2e1671-3f43-44dd-8c43-a65173f10dda" providerId="ADAL" clId="{713476C9-DCA3-47D0-8617-C59ED72FBE2D}" dt="2024-09-09T17:38:47.506" v="21" actId="26606"/>
          <ac:picMkLst>
            <pc:docMk/>
            <pc:sldMk cId="2491428448" sldId="332"/>
            <ac:picMk id="7" creationId="{6D5CA5B4-89EF-50DF-209A-1F51E80CF5C1}"/>
          </ac:picMkLst>
        </pc:picChg>
        <pc:cxnChg chg="add">
          <ac:chgData name="Rosales, Karla" userId="0b2e1671-3f43-44dd-8c43-a65173f10dda" providerId="ADAL" clId="{713476C9-DCA3-47D0-8617-C59ED72FBE2D}" dt="2024-09-09T17:38:47.506" v="21" actId="26606"/>
          <ac:cxnSpMkLst>
            <pc:docMk/>
            <pc:sldMk cId="2491428448" sldId="332"/>
            <ac:cxnSpMk id="12" creationId="{9C21570E-E159-49A6-9891-FA397B7A92D3}"/>
          </ac:cxnSpMkLst>
        </pc:cxnChg>
      </pc:sldChg>
      <pc:sldChg chg="addSp modSp mod setBg">
        <pc:chgData name="Rosales, Karla" userId="0b2e1671-3f43-44dd-8c43-a65173f10dda" providerId="ADAL" clId="{713476C9-DCA3-47D0-8617-C59ED72FBE2D}" dt="2024-09-09T17:39:27.704" v="33" actId="1076"/>
        <pc:sldMkLst>
          <pc:docMk/>
          <pc:sldMk cId="3024572685" sldId="333"/>
        </pc:sldMkLst>
        <pc:spChg chg="mod">
          <ac:chgData name="Rosales, Karla" userId="0b2e1671-3f43-44dd-8c43-a65173f10dda" providerId="ADAL" clId="{713476C9-DCA3-47D0-8617-C59ED72FBE2D}" dt="2024-09-09T17:39:09.303" v="31" actId="26606"/>
          <ac:spMkLst>
            <pc:docMk/>
            <pc:sldMk cId="3024572685" sldId="333"/>
            <ac:spMk id="2" creationId="{00000000-0000-0000-0000-000000000000}"/>
          </ac:spMkLst>
        </pc:spChg>
        <pc:spChg chg="mod">
          <ac:chgData name="Rosales, Karla" userId="0b2e1671-3f43-44dd-8c43-a65173f10dda" providerId="ADAL" clId="{713476C9-DCA3-47D0-8617-C59ED72FBE2D}" dt="2024-09-09T17:39:27.704" v="33" actId="1076"/>
          <ac:spMkLst>
            <pc:docMk/>
            <pc:sldMk cId="3024572685" sldId="333"/>
            <ac:spMk id="3" creationId="{00000000-0000-0000-0000-000000000000}"/>
          </ac:spMkLst>
        </pc:spChg>
        <pc:spChg chg="add">
          <ac:chgData name="Rosales, Karla" userId="0b2e1671-3f43-44dd-8c43-a65173f10dda" providerId="ADAL" clId="{713476C9-DCA3-47D0-8617-C59ED72FBE2D}" dt="2024-09-09T17:39:09.303" v="31" actId="26606"/>
          <ac:spMkLst>
            <pc:docMk/>
            <pc:sldMk cId="3024572685" sldId="333"/>
            <ac:spMk id="8" creationId="{3741B58E-3B65-4A01-A276-975AB2CF8A08}"/>
          </ac:spMkLst>
        </pc:spChg>
        <pc:spChg chg="add">
          <ac:chgData name="Rosales, Karla" userId="0b2e1671-3f43-44dd-8c43-a65173f10dda" providerId="ADAL" clId="{713476C9-DCA3-47D0-8617-C59ED72FBE2D}" dt="2024-09-09T17:39:09.303" v="31" actId="26606"/>
          <ac:spMkLst>
            <pc:docMk/>
            <pc:sldMk cId="3024572685" sldId="333"/>
            <ac:spMk id="10" creationId="{7AAC67C3-831B-4AB1-A259-DFB839CAFAFC}"/>
          </ac:spMkLst>
        </pc:spChg>
        <pc:spChg chg="add">
          <ac:chgData name="Rosales, Karla" userId="0b2e1671-3f43-44dd-8c43-a65173f10dda" providerId="ADAL" clId="{713476C9-DCA3-47D0-8617-C59ED72FBE2D}" dt="2024-09-09T17:39:09.303" v="31" actId="26606"/>
          <ac:spMkLst>
            <pc:docMk/>
            <pc:sldMk cId="3024572685" sldId="333"/>
            <ac:spMk id="12" creationId="{054B3F04-9EAC-45C0-B3CE-0387EEA10A0C}"/>
          </ac:spMkLst>
        </pc:spChg>
      </pc:sldChg>
      <pc:sldChg chg="modSp mod">
        <pc:chgData name="Rosales, Karla" userId="0b2e1671-3f43-44dd-8c43-a65173f10dda" providerId="ADAL" clId="{713476C9-DCA3-47D0-8617-C59ED72FBE2D}" dt="2024-09-09T17:37:34.481" v="5" actId="27636"/>
        <pc:sldMkLst>
          <pc:docMk/>
          <pc:sldMk cId="3357058119" sldId="344"/>
        </pc:sldMkLst>
        <pc:spChg chg="mod">
          <ac:chgData name="Rosales, Karla" userId="0b2e1671-3f43-44dd-8c43-a65173f10dda" providerId="ADAL" clId="{713476C9-DCA3-47D0-8617-C59ED72FBE2D}" dt="2024-09-09T17:37:34.481" v="5" actId="27636"/>
          <ac:spMkLst>
            <pc:docMk/>
            <pc:sldMk cId="3357058119" sldId="344"/>
            <ac:spMk id="3" creationId="{00000000-0000-0000-0000-000000000000}"/>
          </ac:spMkLst>
        </pc:spChg>
      </pc:sldChg>
      <pc:sldChg chg="modSp mod">
        <pc:chgData name="Rosales, Karla" userId="0b2e1671-3f43-44dd-8c43-a65173f10dda" providerId="ADAL" clId="{713476C9-DCA3-47D0-8617-C59ED72FBE2D}" dt="2024-09-09T17:40:56.508" v="48" actId="1076"/>
        <pc:sldMkLst>
          <pc:docMk/>
          <pc:sldMk cId="3813360422" sldId="440"/>
        </pc:sldMkLst>
        <pc:spChg chg="mod">
          <ac:chgData name="Rosales, Karla" userId="0b2e1671-3f43-44dd-8c43-a65173f10dda" providerId="ADAL" clId="{713476C9-DCA3-47D0-8617-C59ED72FBE2D}" dt="2024-09-09T17:38:02.665" v="10" actId="1076"/>
          <ac:spMkLst>
            <pc:docMk/>
            <pc:sldMk cId="3813360422" sldId="440"/>
            <ac:spMk id="2" creationId="{00000000-0000-0000-0000-000000000000}"/>
          </ac:spMkLst>
        </pc:spChg>
        <pc:spChg chg="mod">
          <ac:chgData name="Rosales, Karla" userId="0b2e1671-3f43-44dd-8c43-a65173f10dda" providerId="ADAL" clId="{713476C9-DCA3-47D0-8617-C59ED72FBE2D}" dt="2024-09-09T17:40:56.508" v="48" actId="1076"/>
          <ac:spMkLst>
            <pc:docMk/>
            <pc:sldMk cId="3813360422" sldId="440"/>
            <ac:spMk id="13315" creationId="{00000000-0000-0000-0000-000000000000}"/>
          </ac:spMkLst>
        </pc:spChg>
      </pc:sldChg>
      <pc:sldChg chg="modSp mod">
        <pc:chgData name="Rosales, Karla" userId="0b2e1671-3f43-44dd-8c43-a65173f10dda" providerId="ADAL" clId="{713476C9-DCA3-47D0-8617-C59ED72FBE2D}" dt="2024-09-09T17:37:34.497" v="7" actId="27636"/>
        <pc:sldMkLst>
          <pc:docMk/>
          <pc:sldMk cId="2769946259" sldId="442"/>
        </pc:sldMkLst>
        <pc:spChg chg="mod">
          <ac:chgData name="Rosales, Karla" userId="0b2e1671-3f43-44dd-8c43-a65173f10dda" providerId="ADAL" clId="{713476C9-DCA3-47D0-8617-C59ED72FBE2D}" dt="2024-09-09T17:37:34.497" v="7" actId="27636"/>
          <ac:spMkLst>
            <pc:docMk/>
            <pc:sldMk cId="2769946259" sldId="442"/>
            <ac:spMk id="3" creationId="{00000000-0000-0000-0000-000000000000}"/>
          </ac:spMkLst>
        </pc:spChg>
      </pc:sldChg>
      <pc:sldChg chg="addSp modSp mod setBg">
        <pc:chgData name="Rosales, Karla" userId="0b2e1671-3f43-44dd-8c43-a65173f10dda" providerId="ADAL" clId="{713476C9-DCA3-47D0-8617-C59ED72FBE2D}" dt="2024-09-09T17:38:38.768" v="20" actId="26606"/>
        <pc:sldMkLst>
          <pc:docMk/>
          <pc:sldMk cId="1274757887" sldId="443"/>
        </pc:sldMkLst>
        <pc:spChg chg="mod">
          <ac:chgData name="Rosales, Karla" userId="0b2e1671-3f43-44dd-8c43-a65173f10dda" providerId="ADAL" clId="{713476C9-DCA3-47D0-8617-C59ED72FBE2D}" dt="2024-09-09T17:38:38.768" v="20" actId="26606"/>
          <ac:spMkLst>
            <pc:docMk/>
            <pc:sldMk cId="1274757887" sldId="443"/>
            <ac:spMk id="14338" creationId="{00000000-0000-0000-0000-000000000000}"/>
          </ac:spMkLst>
        </pc:spChg>
        <pc:spChg chg="mod">
          <ac:chgData name="Rosales, Karla" userId="0b2e1671-3f43-44dd-8c43-a65173f10dda" providerId="ADAL" clId="{713476C9-DCA3-47D0-8617-C59ED72FBE2D}" dt="2024-09-09T17:38:38.768" v="20" actId="26606"/>
          <ac:spMkLst>
            <pc:docMk/>
            <pc:sldMk cId="1274757887" sldId="443"/>
            <ac:spMk id="14339" creationId="{00000000-0000-0000-0000-000000000000}"/>
          </ac:spMkLst>
        </pc:spChg>
        <pc:spChg chg="add">
          <ac:chgData name="Rosales, Karla" userId="0b2e1671-3f43-44dd-8c43-a65173f10dda" providerId="ADAL" clId="{713476C9-DCA3-47D0-8617-C59ED72FBE2D}" dt="2024-09-09T17:38:38.768" v="20" actId="26606"/>
          <ac:spMkLst>
            <pc:docMk/>
            <pc:sldMk cId="1274757887" sldId="443"/>
            <ac:spMk id="14346" creationId="{52ABB703-2B0E-4C3B-B4A2-F3973548E561}"/>
          </ac:spMkLst>
        </pc:spChg>
        <pc:spChg chg="add">
          <ac:chgData name="Rosales, Karla" userId="0b2e1671-3f43-44dd-8c43-a65173f10dda" providerId="ADAL" clId="{713476C9-DCA3-47D0-8617-C59ED72FBE2D}" dt="2024-09-09T17:38:38.768" v="20" actId="26606"/>
          <ac:spMkLst>
            <pc:docMk/>
            <pc:sldMk cId="1274757887" sldId="443"/>
            <ac:spMk id="14350" creationId="{E95DA498-D9A2-4DA9-B9DA-B3776E08CF7E}"/>
          </ac:spMkLst>
        </pc:spChg>
        <pc:spChg chg="add">
          <ac:chgData name="Rosales, Karla" userId="0b2e1671-3f43-44dd-8c43-a65173f10dda" providerId="ADAL" clId="{713476C9-DCA3-47D0-8617-C59ED72FBE2D}" dt="2024-09-09T17:38:38.768" v="20" actId="26606"/>
          <ac:spMkLst>
            <pc:docMk/>
            <pc:sldMk cId="1274757887" sldId="443"/>
            <ac:spMk id="14352" creationId="{82A73093-4B9D-420D-B17E-52293703A1D4}"/>
          </ac:spMkLst>
        </pc:spChg>
        <pc:picChg chg="add">
          <ac:chgData name="Rosales, Karla" userId="0b2e1671-3f43-44dd-8c43-a65173f10dda" providerId="ADAL" clId="{713476C9-DCA3-47D0-8617-C59ED72FBE2D}" dt="2024-09-09T17:38:38.768" v="20" actId="26606"/>
          <ac:picMkLst>
            <pc:docMk/>
            <pc:sldMk cId="1274757887" sldId="443"/>
            <ac:picMk id="14343" creationId="{6E0EBC33-209C-369F-7F9F-7F48895EAA50}"/>
          </ac:picMkLst>
        </pc:picChg>
        <pc:cxnChg chg="add">
          <ac:chgData name="Rosales, Karla" userId="0b2e1671-3f43-44dd-8c43-a65173f10dda" providerId="ADAL" clId="{713476C9-DCA3-47D0-8617-C59ED72FBE2D}" dt="2024-09-09T17:38:38.768" v="20" actId="26606"/>
          <ac:cxnSpMkLst>
            <pc:docMk/>
            <pc:sldMk cId="1274757887" sldId="443"/>
            <ac:cxnSpMk id="14348" creationId="{9C21570E-E159-49A6-9891-FA397B7A92D3}"/>
          </ac:cxnSpMkLst>
        </pc:cxnChg>
      </pc:sldChg>
      <pc:sldChg chg="addSp delSp modSp mod setBg">
        <pc:chgData name="Rosales, Karla" userId="0b2e1671-3f43-44dd-8c43-a65173f10dda" providerId="ADAL" clId="{713476C9-DCA3-47D0-8617-C59ED72FBE2D}" dt="2024-09-09T17:38:24.656" v="17" actId="478"/>
        <pc:sldMkLst>
          <pc:docMk/>
          <pc:sldMk cId="2575325567" sldId="448"/>
        </pc:sldMkLst>
        <pc:spChg chg="del">
          <ac:chgData name="Rosales, Karla" userId="0b2e1671-3f43-44dd-8c43-a65173f10dda" providerId="ADAL" clId="{713476C9-DCA3-47D0-8617-C59ED72FBE2D}" dt="2024-09-09T17:38:24.656" v="17" actId="478"/>
          <ac:spMkLst>
            <pc:docMk/>
            <pc:sldMk cId="2575325567" sldId="448"/>
            <ac:spMk id="4" creationId="{00000000-0000-0000-0000-000000000000}"/>
          </ac:spMkLst>
        </pc:spChg>
        <pc:spChg chg="mod">
          <ac:chgData name="Rosales, Karla" userId="0b2e1671-3f43-44dd-8c43-a65173f10dda" providerId="ADAL" clId="{713476C9-DCA3-47D0-8617-C59ED72FBE2D}" dt="2024-09-09T17:38:21.990" v="16" actId="27636"/>
          <ac:spMkLst>
            <pc:docMk/>
            <pc:sldMk cId="2575325567" sldId="448"/>
            <ac:spMk id="16386" creationId="{00000000-0000-0000-0000-000000000000}"/>
          </ac:spMkLst>
        </pc:spChg>
        <pc:spChg chg="add">
          <ac:chgData name="Rosales, Karla" userId="0b2e1671-3f43-44dd-8c43-a65173f10dda" providerId="ADAL" clId="{713476C9-DCA3-47D0-8617-C59ED72FBE2D}" dt="2024-09-09T17:38:06.268" v="11" actId="26606"/>
          <ac:spMkLst>
            <pc:docMk/>
            <pc:sldMk cId="2575325567" sldId="448"/>
            <ac:spMk id="16391" creationId="{3741B58E-3B65-4A01-A276-975AB2CF8A08}"/>
          </ac:spMkLst>
        </pc:spChg>
        <pc:spChg chg="add">
          <ac:chgData name="Rosales, Karla" userId="0b2e1671-3f43-44dd-8c43-a65173f10dda" providerId="ADAL" clId="{713476C9-DCA3-47D0-8617-C59ED72FBE2D}" dt="2024-09-09T17:38:06.268" v="11" actId="26606"/>
          <ac:spMkLst>
            <pc:docMk/>
            <pc:sldMk cId="2575325567" sldId="448"/>
            <ac:spMk id="16393" creationId="{7AAC67C3-831B-4AB1-A259-DFB839CAFAFC}"/>
          </ac:spMkLst>
        </pc:spChg>
        <pc:spChg chg="add">
          <ac:chgData name="Rosales, Karla" userId="0b2e1671-3f43-44dd-8c43-a65173f10dda" providerId="ADAL" clId="{713476C9-DCA3-47D0-8617-C59ED72FBE2D}" dt="2024-09-09T17:38:06.268" v="11" actId="26606"/>
          <ac:spMkLst>
            <pc:docMk/>
            <pc:sldMk cId="2575325567" sldId="448"/>
            <ac:spMk id="16395" creationId="{054B3F04-9EAC-45C0-B3CE-0387EEA10A0C}"/>
          </ac:spMkLst>
        </pc:spChg>
      </pc:sldChg>
      <pc:sldMasterChg chg="modSldLayout">
        <pc:chgData name="Rosales, Karla" userId="0b2e1671-3f43-44dd-8c43-a65173f10dda" providerId="ADAL" clId="{713476C9-DCA3-47D0-8617-C59ED72FBE2D}" dt="2024-09-09T17:40:36.285" v="46" actId="478"/>
        <pc:sldMasterMkLst>
          <pc:docMk/>
          <pc:sldMasterMk cId="3529100019" sldId="2147483677"/>
        </pc:sldMasterMkLst>
        <pc:sldLayoutChg chg="delSp modSp">
          <pc:chgData name="Rosales, Karla" userId="0b2e1671-3f43-44dd-8c43-a65173f10dda" providerId="ADAL" clId="{713476C9-DCA3-47D0-8617-C59ED72FBE2D}" dt="2024-09-09T17:40:32.219" v="43" actId="478"/>
          <pc:sldLayoutMkLst>
            <pc:docMk/>
            <pc:sldMasterMk cId="3529100019" sldId="2147483677"/>
            <pc:sldLayoutMk cId="1863694289" sldId="2147483678"/>
          </pc:sldLayoutMkLst>
          <pc:picChg chg="del">
            <ac:chgData name="Rosales, Karla" userId="0b2e1671-3f43-44dd-8c43-a65173f10dda" providerId="ADAL" clId="{713476C9-DCA3-47D0-8617-C59ED72FBE2D}" dt="2024-09-09T17:40:32.219" v="43" actId="478"/>
            <ac:picMkLst>
              <pc:docMk/>
              <pc:sldMasterMk cId="3529100019" sldId="2147483677"/>
              <pc:sldLayoutMk cId="1863694289" sldId="2147483678"/>
              <ac:picMk id="4" creationId="{00000000-0000-0000-0000-000000000000}"/>
            </ac:picMkLst>
          </pc:picChg>
        </pc:sldLayoutChg>
        <pc:sldLayoutChg chg="delSp modSp">
          <pc:chgData name="Rosales, Karla" userId="0b2e1671-3f43-44dd-8c43-a65173f10dda" providerId="ADAL" clId="{713476C9-DCA3-47D0-8617-C59ED72FBE2D}" dt="2024-09-09T17:40:36.285" v="46" actId="478"/>
          <pc:sldLayoutMkLst>
            <pc:docMk/>
            <pc:sldMasterMk cId="3529100019" sldId="2147483677"/>
            <pc:sldLayoutMk cId="1586734515" sldId="2147483680"/>
          </pc:sldLayoutMkLst>
          <pc:picChg chg="del">
            <ac:chgData name="Rosales, Karla" userId="0b2e1671-3f43-44dd-8c43-a65173f10dda" providerId="ADAL" clId="{713476C9-DCA3-47D0-8617-C59ED72FBE2D}" dt="2024-09-09T17:40:36.285" v="46" actId="478"/>
            <ac:picMkLst>
              <pc:docMk/>
              <pc:sldMasterMk cId="3529100019" sldId="2147483677"/>
              <pc:sldLayoutMk cId="1586734515" sldId="2147483680"/>
              <ac:picMk id="4" creationId="{00000000-0000-0000-0000-000000000000}"/>
            </ac:picMkLst>
          </pc:picChg>
          <pc:picChg chg="del">
            <ac:chgData name="Rosales, Karla" userId="0b2e1671-3f43-44dd-8c43-a65173f10dda" providerId="ADAL" clId="{713476C9-DCA3-47D0-8617-C59ED72FBE2D}" dt="2024-09-09T17:40:35.691" v="45" actId="478"/>
            <ac:picMkLst>
              <pc:docMk/>
              <pc:sldMasterMk cId="3529100019" sldId="2147483677"/>
              <pc:sldLayoutMk cId="1586734515" sldId="2147483680"/>
              <ac:picMk id="5" creationId="{00000000-0000-0000-0000-00000000000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1CBE6AC-9492-4292-8BDB-BD48EBBDE8D1}" type="datetimeFigureOut">
              <a:rPr lang="en-US" smtClean="0"/>
              <a:t>9/9/2024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thics.lausd.n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TELL:</a:t>
            </a:r>
            <a:r>
              <a:rPr lang="en-US" altLang="en-US" b="1" baseline="0" dirty="0"/>
              <a:t> </a:t>
            </a:r>
            <a:r>
              <a:rPr lang="en-US" altLang="en-US" b="0" baseline="0" dirty="0"/>
              <a:t>Hello! </a:t>
            </a:r>
            <a:r>
              <a:rPr lang="en-US" dirty="0"/>
              <a:t>Welcome to the </a:t>
            </a:r>
            <a:r>
              <a:rPr lang="en-US" sz="1200" b="0" dirty="0">
                <a:solidFill>
                  <a:srgbClr val="000000"/>
                </a:solidFill>
              </a:rPr>
              <a:t>Proper Conduct to Provide Excellent Service</a:t>
            </a:r>
            <a:r>
              <a:rPr lang="en-US" sz="1200" b="0" baseline="0" dirty="0">
                <a:solidFill>
                  <a:srgbClr val="000000"/>
                </a:solidFill>
              </a:rPr>
              <a:t> </a:t>
            </a:r>
            <a:r>
              <a:rPr lang="en-US" dirty="0"/>
              <a:t>training. Thank you for</a:t>
            </a:r>
            <a:r>
              <a:rPr lang="en-US" baseline="0" dirty="0"/>
              <a:t> joining us</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fld id="{D020A96A-6230-49F7-8947-41F9958A0505}" type="slidenum">
              <a:rPr lang="en-US" altLang="en-US">
                <a:solidFill>
                  <a:prstClr val="black"/>
                </a:solidFill>
              </a:rPr>
              <a:pPr/>
              <a:t>1</a:t>
            </a:fld>
            <a:endParaRPr lang="en-US" altLang="en-US">
              <a:solidFill>
                <a:prstClr val="black"/>
              </a:solidFill>
            </a:endParaRPr>
          </a:p>
        </p:txBody>
      </p:sp>
    </p:spTree>
    <p:extLst>
      <p:ext uri="{BB962C8B-B14F-4D97-AF65-F5344CB8AC3E}">
        <p14:creationId xmlns:p14="http://schemas.microsoft.com/office/powerpoint/2010/main" val="300790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To learn more on the employee code of ethics and the code of conduct with students v</a:t>
            </a:r>
            <a:r>
              <a:rPr lang="en-US" baseline="0" dirty="0"/>
              <a:t>isit the ethics website </a:t>
            </a:r>
            <a:r>
              <a:rPr lang="en-US" sz="1200" dirty="0">
                <a:solidFill>
                  <a:srgbClr val="000000"/>
                </a:solidFill>
                <a:hlinkClick r:id="rId3"/>
              </a:rPr>
              <a:t>http://ethics.lausd.net</a:t>
            </a:r>
            <a:r>
              <a:rPr lang="en-US" sz="1200" dirty="0">
                <a:solidFill>
                  <a:srgbClr val="000000"/>
                </a:solidFill>
              </a:rPr>
              <a:t> The</a:t>
            </a:r>
            <a:r>
              <a:rPr lang="en-US" sz="1200" baseline="0" dirty="0">
                <a:solidFill>
                  <a:srgbClr val="000000"/>
                </a:solidFill>
              </a:rPr>
              <a:t> bulletins are located under the publication tab</a:t>
            </a:r>
            <a:r>
              <a:rPr lang="en-US" sz="1200" dirty="0">
                <a:solidFill>
                  <a:srgbClr val="000000"/>
                </a:solidFill>
              </a:rPr>
              <a:t>.</a:t>
            </a:r>
            <a:r>
              <a:rPr lang="en-US" sz="1200" baseline="0" dirty="0">
                <a:solidFill>
                  <a:srgbClr val="000000"/>
                </a:solidFill>
              </a:rPr>
              <a:t> Here is an example of the code of conduct with students bulletin.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10</a:t>
            </a:fld>
            <a:endParaRPr lang="en-US"/>
          </a:p>
        </p:txBody>
      </p:sp>
    </p:spTree>
    <p:extLst>
      <p:ext uri="{BB962C8B-B14F-4D97-AF65-F5344CB8AC3E}">
        <p14:creationId xmlns:p14="http://schemas.microsoft.com/office/powerpoint/2010/main" val="9557623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a:t>
            </a:r>
            <a:r>
              <a:rPr lang="en-US" altLang="en-US" b="1" baseline="0" dirty="0"/>
              <a:t> </a:t>
            </a:r>
            <a:r>
              <a:rPr lang="en-US" altLang="en-US" b="0" baseline="0" dirty="0"/>
              <a:t>Thank you for attending the proper conduct to provide excellent training.</a:t>
            </a:r>
            <a:endParaRPr lang="en-US" altLang="en-US" b="1"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27B7342-94EC-4140-9517-B7E34F81C23D}" type="slidenum">
              <a:rPr lang="en-US" altLang="en-US">
                <a:solidFill>
                  <a:prstClr val="black"/>
                </a:solidFill>
                <a:latin typeface="Comic Sans MS" pitchFamily="66" charset="0"/>
              </a:rPr>
              <a:pPr>
                <a:spcBef>
                  <a:spcPct val="0"/>
                </a:spcBef>
              </a:pPr>
              <a:t>100</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9093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dirty="0"/>
              <a:t> </a:t>
            </a:r>
            <a:r>
              <a:rPr lang="en-US" sz="1200" dirty="0">
                <a:solidFill>
                  <a:srgbClr val="000000"/>
                </a:solidFill>
              </a:rPr>
              <a:t>According to the BUL 5167.0, Code of Conduct with Students, the most important responsibility LAUSD has is the safety of our students. </a:t>
            </a:r>
          </a:p>
          <a:p>
            <a:r>
              <a:rPr lang="en-US" dirty="0"/>
              <a:t>All employees, as well as any</a:t>
            </a:r>
            <a:r>
              <a:rPr lang="en-US" baseline="0" dirty="0"/>
              <a:t> </a:t>
            </a:r>
            <a:r>
              <a:rPr lang="en-US" dirty="0"/>
              <a:t>individual who works with or have contact with students, must be mindful of the fine line drawn between being sensitive to and </a:t>
            </a:r>
            <a:r>
              <a:rPr lang="en-US" baseline="0" dirty="0"/>
              <a:t>supportive of </a:t>
            </a:r>
            <a:r>
              <a:rPr lang="en-US" dirty="0"/>
              <a:t>students, and a possible or perceived breach of responsible</a:t>
            </a:r>
            <a:r>
              <a:rPr lang="en-US" baseline="0" dirty="0"/>
              <a:t> or</a:t>
            </a:r>
            <a:r>
              <a:rPr lang="en-US" dirty="0"/>
              <a:t> ethical behavior.</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11</a:t>
            </a:fld>
            <a:endParaRPr lang="en-US"/>
          </a:p>
        </p:txBody>
      </p:sp>
    </p:spTree>
    <p:extLst>
      <p:ext uri="{BB962C8B-B14F-4D97-AF65-F5344CB8AC3E}">
        <p14:creationId xmlns:p14="http://schemas.microsoft.com/office/powerpoint/2010/main" val="176599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While the District encourages the cultivation of positive relationships with students, employees and all individuals who work with or have contact with students are</a:t>
            </a:r>
            <a:r>
              <a:rPr lang="en-US" b="0" baseline="0" dirty="0"/>
              <a:t> e</a:t>
            </a:r>
            <a:r>
              <a:rPr lang="en-US" b="0" dirty="0"/>
              <a:t>xpected to use good judgement and are</a:t>
            </a:r>
            <a:r>
              <a:rPr lang="en-US" b="0" baseline="0" dirty="0"/>
              <a:t> c</a:t>
            </a:r>
            <a:r>
              <a:rPr lang="en-US" b="0" dirty="0"/>
              <a:t>autioned to avoid situations</a:t>
            </a:r>
            <a:r>
              <a:rPr lang="en-US" b="0" baseline="0" dirty="0"/>
              <a:t> that may lead them into disciplinary action.</a:t>
            </a:r>
            <a:endParaRPr lang="en-US" b="0" dirty="0"/>
          </a:p>
          <a:p>
            <a:r>
              <a:rPr lang="en-US" b="0" dirty="0"/>
              <a:t>Follow all</a:t>
            </a:r>
            <a:r>
              <a:rPr lang="en-US" b="0" baseline="0" dirty="0"/>
              <a:t> outlined expectations as </a:t>
            </a:r>
            <a:r>
              <a:rPr lang="en-US" b="0" dirty="0"/>
              <a:t>indicated in the Code of Conduct with Students bulletin.</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12</a:t>
            </a:fld>
            <a:endParaRPr lang="en-US"/>
          </a:p>
        </p:txBody>
      </p:sp>
    </p:spTree>
    <p:extLst>
      <p:ext uri="{BB962C8B-B14F-4D97-AF65-F5344CB8AC3E}">
        <p14:creationId xmlns:p14="http://schemas.microsoft.com/office/powerpoint/2010/main" val="143851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0" baseline="0" dirty="0"/>
              <a:t> </a:t>
            </a:r>
            <a:r>
              <a:rPr lang="en-US" sz="2600" dirty="0">
                <a:solidFill>
                  <a:srgbClr val="000000"/>
                </a:solidFill>
              </a:rPr>
              <a:t>The Code of Conduct with Students bulletin has twelve expectations that all employees must follow. We will be reviewing only three of the twelve expectations that may occur frequently in the cafeteria. Expectation 3 states</a:t>
            </a:r>
            <a:r>
              <a:rPr lang="en-US" sz="2800" dirty="0">
                <a:solidFill>
                  <a:srgbClr val="000000"/>
                </a:solidFill>
              </a:rPr>
              <a:t> employee MAY NOT </a:t>
            </a:r>
            <a:r>
              <a:rPr lang="en-US" sz="2400" baseline="0" dirty="0">
                <a:solidFill>
                  <a:srgbClr val="000000"/>
                </a:solidFill>
              </a:rPr>
              <a:t>e</a:t>
            </a:r>
            <a:r>
              <a:rPr lang="en-US" sz="2400" dirty="0">
                <a:solidFill>
                  <a:srgbClr val="000000"/>
                </a:solidFill>
              </a:rPr>
              <a:t>ngage in any behaviors, either directly or indirectly with a student(s)  or in the presence of a student(s), that are unprofessional , unethical, illegal, immoral, or exploitative.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13</a:t>
            </a:fld>
            <a:endParaRPr lang="en-US"/>
          </a:p>
        </p:txBody>
      </p:sp>
    </p:spTree>
    <p:extLst>
      <p:ext uri="{BB962C8B-B14F-4D97-AF65-F5344CB8AC3E}">
        <p14:creationId xmlns:p14="http://schemas.microsoft.com/office/powerpoint/2010/main" val="1392762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Continuing on with</a:t>
            </a:r>
            <a:r>
              <a:rPr lang="en-US" b="0" baseline="0" dirty="0"/>
              <a:t> </a:t>
            </a:r>
            <a:r>
              <a:rPr lang="en-US" sz="1400" b="0" baseline="0" dirty="0">
                <a:solidFill>
                  <a:srgbClr val="000000"/>
                </a:solidFill>
              </a:rPr>
              <a:t>e</a:t>
            </a:r>
            <a:r>
              <a:rPr lang="en-US" sz="1400" dirty="0">
                <a:solidFill>
                  <a:srgbClr val="000000"/>
                </a:solidFill>
              </a:rPr>
              <a:t>xpectation 5</a:t>
            </a:r>
            <a:r>
              <a:rPr lang="en-US" sz="1400" baseline="0" dirty="0">
                <a:solidFill>
                  <a:srgbClr val="000000"/>
                </a:solidFill>
              </a:rPr>
              <a:t> states employees may not </a:t>
            </a:r>
            <a:r>
              <a:rPr lang="en-US" sz="1200" baseline="0" dirty="0">
                <a:solidFill>
                  <a:srgbClr val="000000"/>
                </a:solidFill>
              </a:rPr>
              <a:t>m</a:t>
            </a:r>
            <a:r>
              <a:rPr lang="en-US" sz="1200" dirty="0">
                <a:solidFill>
                  <a:srgbClr val="000000"/>
                </a:solidFill>
              </a:rPr>
              <a:t>ake statements or comments, either directly or in the presence of a student(s), which are not age appropriate, professional, or which may be considered sexual in nature, harassing, or demeaning.</a:t>
            </a:r>
          </a:p>
          <a:p>
            <a:pPr marL="0" indent="0">
              <a:buNone/>
            </a:pPr>
            <a:r>
              <a:rPr lang="en-US" sz="1400" dirty="0">
                <a:solidFill>
                  <a:srgbClr val="000000"/>
                </a:solidFill>
              </a:rPr>
              <a:t>Expectation 6  states e</a:t>
            </a:r>
            <a:r>
              <a:rPr lang="en-US" sz="1200" baseline="0" dirty="0">
                <a:solidFill>
                  <a:srgbClr val="000000"/>
                </a:solidFill>
              </a:rPr>
              <a:t>mployees may not t</a:t>
            </a:r>
            <a:r>
              <a:rPr lang="en-US" sz="1200" dirty="0">
                <a:solidFill>
                  <a:srgbClr val="000000"/>
                </a:solidFill>
              </a:rPr>
              <a:t>ouch or have physical contact with a student(s) that is not age appropriate or within the scope of the employee's/individual’s responsibilities and/or duties.</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14</a:t>
            </a:fld>
            <a:endParaRPr lang="en-US"/>
          </a:p>
        </p:txBody>
      </p:sp>
    </p:spTree>
    <p:extLst>
      <p:ext uri="{BB962C8B-B14F-4D97-AF65-F5344CB8AC3E}">
        <p14:creationId xmlns:p14="http://schemas.microsoft.com/office/powerpoint/2010/main" val="572843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Let’s take a look at some common</a:t>
            </a:r>
            <a:r>
              <a:rPr lang="en-US" baseline="0" dirty="0"/>
              <a:t> </a:t>
            </a:r>
            <a:r>
              <a:rPr lang="en-US" dirty="0"/>
              <a:t>scenarios that occur in the cafeteria between Food Services employees and student customers. </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15</a:t>
            </a:fld>
            <a:endParaRPr lang="en-US"/>
          </a:p>
        </p:txBody>
      </p:sp>
    </p:spTree>
    <p:extLst>
      <p:ext uri="{BB962C8B-B14F-4D97-AF65-F5344CB8AC3E}">
        <p14:creationId xmlns:p14="http://schemas.microsoft.com/office/powerpoint/2010/main" val="3198201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Let’s look</a:t>
            </a:r>
            <a:r>
              <a:rPr lang="en-US" b="0" baseline="0" dirty="0"/>
              <a:t> at s</a:t>
            </a:r>
            <a:r>
              <a:rPr lang="en-US" b="0" dirty="0"/>
              <a:t>cenario one.</a:t>
            </a:r>
            <a:r>
              <a:rPr lang="en-US" b="0" baseline="0" dirty="0"/>
              <a:t> A</a:t>
            </a:r>
            <a:r>
              <a:rPr lang="en-US" sz="1200" dirty="0">
                <a:solidFill>
                  <a:srgbClr val="000000"/>
                </a:solidFill>
              </a:rPr>
              <a:t>n elementary student hugs you in the cafeteria while you are serving lunch. How</a:t>
            </a:r>
            <a:r>
              <a:rPr lang="en-US" sz="1200" baseline="0" dirty="0">
                <a:solidFill>
                  <a:srgbClr val="000000"/>
                </a:solidFill>
              </a:rPr>
              <a:t> would you react?</a:t>
            </a:r>
            <a:endParaRPr lang="en-US" sz="1200" dirty="0">
              <a:solidFill>
                <a:srgbClr val="000000"/>
              </a:solidFill>
            </a:endParaRPr>
          </a:p>
          <a:p>
            <a:pPr marL="0" indent="0">
              <a:buNone/>
            </a:pPr>
            <a:endParaRPr lang="en-US" sz="1200" dirty="0">
              <a:solidFill>
                <a:srgbClr val="000000"/>
              </a:solidFill>
            </a:endParaRPr>
          </a:p>
          <a:p>
            <a:r>
              <a:rPr lang="en-US" b="1" dirty="0"/>
              <a:t> </a:t>
            </a:r>
          </a:p>
        </p:txBody>
      </p:sp>
      <p:sp>
        <p:nvSpPr>
          <p:cNvPr id="4" name="Slide Number Placeholder 3"/>
          <p:cNvSpPr>
            <a:spLocks noGrp="1"/>
          </p:cNvSpPr>
          <p:nvPr>
            <p:ph type="sldNum" sz="quarter" idx="10"/>
          </p:nvPr>
        </p:nvSpPr>
        <p:spPr/>
        <p:txBody>
          <a:bodyPr/>
          <a:lstStyle/>
          <a:p>
            <a:fld id="{D516E0BC-51EE-4218-A209-CC610A508EDD}" type="slidenum">
              <a:rPr lang="en-US" smtClean="0"/>
              <a:t>16</a:t>
            </a:fld>
            <a:endParaRPr lang="en-US"/>
          </a:p>
        </p:txBody>
      </p:sp>
    </p:spTree>
    <p:extLst>
      <p:ext uri="{BB962C8B-B14F-4D97-AF65-F5344CB8AC3E}">
        <p14:creationId xmlns:p14="http://schemas.microsoft.com/office/powerpoint/2010/main" val="364968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b="0" baseline="0" dirty="0"/>
              <a:t>The employee should </a:t>
            </a:r>
            <a:r>
              <a:rPr lang="en-US" sz="1200" b="0" baseline="0" dirty="0">
                <a:solidFill>
                  <a:srgbClr val="000000"/>
                </a:solidFill>
              </a:rPr>
              <a:t>p</a:t>
            </a:r>
            <a:r>
              <a:rPr lang="en-US" sz="1200" dirty="0">
                <a:solidFill>
                  <a:srgbClr val="000000"/>
                </a:solidFill>
              </a:rPr>
              <a:t>ut his/her arms around the student to return the hug.</a:t>
            </a:r>
            <a:r>
              <a:rPr lang="en-US" sz="1200" baseline="0" dirty="0">
                <a:solidFill>
                  <a:srgbClr val="000000"/>
                </a:solidFill>
              </a:rPr>
              <a:t> </a:t>
            </a:r>
            <a:r>
              <a:rPr lang="en-US" sz="1200" dirty="0">
                <a:solidFill>
                  <a:srgbClr val="000000"/>
                </a:solidFill>
              </a:rPr>
              <a:t>Is this an acceptable action? Click yes or no.</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191693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TELL: </a:t>
            </a:r>
            <a:r>
              <a:rPr kumimoji="0" lang="en-US" sz="1200" b="0" i="0" u="none" strike="noStrike" kern="1200" cap="none" spc="0" normalizeH="0" baseline="0" noProof="0" dirty="0">
                <a:ln>
                  <a:noFill/>
                </a:ln>
                <a:solidFill>
                  <a:prstClr val="black"/>
                </a:solidFill>
                <a:effectLst/>
                <a:uLnTx/>
                <a:uFillTx/>
                <a:latin typeface="+mn-lt"/>
                <a:ea typeface="+mn-ea"/>
                <a:cs typeface="+mn-cs"/>
              </a:rPr>
              <a:t>Incorrect, the employee may not touch or have physical contact with any student. Click anywhere on the slide to continue.</a:t>
            </a:r>
          </a:p>
          <a:p>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56180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b="0" baseline="0" dirty="0"/>
              <a:t>Correct, </a:t>
            </a:r>
            <a:r>
              <a:rPr lang="en-US" sz="1200" b="0" baseline="0" dirty="0">
                <a:solidFill>
                  <a:srgbClr val="000000"/>
                </a:solidFill>
              </a:rPr>
              <a:t>u</a:t>
            </a:r>
            <a:r>
              <a:rPr lang="en-US" sz="1200" b="0" dirty="0">
                <a:solidFill>
                  <a:srgbClr val="000000"/>
                </a:solidFill>
              </a:rPr>
              <a:t>nder no condition will Food Services Employees return a hug to a student or give the student a hug.</a:t>
            </a:r>
            <a:r>
              <a:rPr lang="en-US" sz="1200" b="0" baseline="0" dirty="0">
                <a:solidFill>
                  <a:srgbClr val="000000"/>
                </a:solidFill>
              </a:rPr>
              <a:t> </a:t>
            </a:r>
            <a:r>
              <a:rPr lang="en-US" dirty="0"/>
              <a:t>Always remember not everyone</a:t>
            </a:r>
            <a:r>
              <a:rPr lang="en-US" baseline="0" dirty="0"/>
              <a:t> knows your relationship with the student (whether he or she is your nephew, niece or child) so be consistent with the code of conduct with students. Click anywhere on the slide to continue.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324702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nSpc>
                <a:spcPct val="90000"/>
              </a:lnSpc>
              <a:buNone/>
            </a:pPr>
            <a:r>
              <a:rPr lang="en-US" altLang="en-US" sz="1200" b="1" dirty="0">
                <a:solidFill>
                  <a:srgbClr val="000000"/>
                </a:solidFill>
              </a:rPr>
              <a:t>TELL:</a:t>
            </a:r>
            <a:r>
              <a:rPr lang="en-US" altLang="en-US" sz="1200" b="1" baseline="0" dirty="0">
                <a:solidFill>
                  <a:srgbClr val="000000"/>
                </a:solidFill>
              </a:rPr>
              <a:t> </a:t>
            </a:r>
            <a:r>
              <a:rPr lang="en-US" altLang="en-US" sz="1200" b="0" baseline="0" dirty="0">
                <a:solidFill>
                  <a:srgbClr val="000000"/>
                </a:solidFill>
              </a:rPr>
              <a:t>This training contains language and content that is inappropriate and may make you feel uncomfortable. During the development of this training “No students were harmed”.</a:t>
            </a:r>
          </a:p>
          <a:p>
            <a:pPr marL="0" indent="0">
              <a:lnSpc>
                <a:spcPct val="90000"/>
              </a:lnSpc>
              <a:buNone/>
            </a:pPr>
            <a:endParaRPr lang="en-US" altLang="en-US" sz="1200" b="0" dirty="0">
              <a:solidFill>
                <a:srgbClr val="000000"/>
              </a:solidFill>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80AFBD3-2ED5-42A1-BDA1-C253460202EF}" type="slidenum">
              <a:rPr lang="en-US" altLang="en-US">
                <a:solidFill>
                  <a:prstClr val="black"/>
                </a:solidFill>
                <a:latin typeface="Comic Sans MS" pitchFamily="66" charset="0"/>
              </a:rPr>
              <a:pPr>
                <a:spcBef>
                  <a:spcPct val="0"/>
                </a:spcBef>
              </a:pPr>
              <a:t>2</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389663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Should</a:t>
            </a:r>
            <a:r>
              <a:rPr lang="en-US" b="0" baseline="0" dirty="0"/>
              <a:t> the employee </a:t>
            </a:r>
            <a:r>
              <a:rPr lang="en-US" sz="1200" dirty="0">
                <a:solidFill>
                  <a:srgbClr val="000000"/>
                </a:solidFill>
              </a:rPr>
              <a:t>raise their arms and hands in the air as soon as the students hugs him</a:t>
            </a:r>
            <a:r>
              <a:rPr lang="en-US" sz="1200" baseline="0" dirty="0">
                <a:solidFill>
                  <a:srgbClr val="000000"/>
                </a:solidFill>
              </a:rPr>
              <a:t>/her</a:t>
            </a:r>
            <a:r>
              <a:rPr lang="en-US" sz="1200" dirty="0">
                <a:solidFill>
                  <a:srgbClr val="000000"/>
                </a:solidFill>
              </a:rPr>
              <a:t>?</a:t>
            </a:r>
            <a:r>
              <a:rPr lang="en-US" sz="1200" baseline="0" dirty="0">
                <a:solidFill>
                  <a:srgbClr val="000000"/>
                </a:solidFill>
              </a:rPr>
              <a:t> </a:t>
            </a:r>
            <a:r>
              <a:rPr lang="en-US" sz="1200" dirty="0">
                <a:solidFill>
                  <a:srgbClr val="000000"/>
                </a:solidFill>
              </a:rPr>
              <a:t>Is this an acceptable action?</a:t>
            </a:r>
          </a:p>
          <a:p>
            <a:r>
              <a:rPr lang="en-US" b="0" dirty="0"/>
              <a:t>Click yes or no.</a:t>
            </a:r>
          </a:p>
          <a:p>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20</a:t>
            </a:fld>
            <a:endParaRPr lang="en-US"/>
          </a:p>
        </p:txBody>
      </p:sp>
    </p:spTree>
    <p:extLst>
      <p:ext uri="{BB962C8B-B14F-4D97-AF65-F5344CB8AC3E}">
        <p14:creationId xmlns:p14="http://schemas.microsoft.com/office/powerpoint/2010/main" val="2599995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Correct,</a:t>
            </a:r>
            <a:r>
              <a:rPr lang="en-US" b="0" baseline="0" dirty="0"/>
              <a:t> the </a:t>
            </a:r>
            <a:r>
              <a:rPr lang="en-US" sz="1200" b="0" baseline="0" dirty="0">
                <a:solidFill>
                  <a:srgbClr val="000000"/>
                </a:solidFill>
              </a:rPr>
              <a:t>e</a:t>
            </a:r>
            <a:r>
              <a:rPr lang="en-US" sz="1200" dirty="0">
                <a:solidFill>
                  <a:srgbClr val="000000"/>
                </a:solidFill>
              </a:rPr>
              <a:t>mployee will raise their hands and arms in the air. They should then redirect the student back to</a:t>
            </a:r>
            <a:r>
              <a:rPr lang="en-US" sz="1200" baseline="0" dirty="0">
                <a:solidFill>
                  <a:srgbClr val="000000"/>
                </a:solidFill>
              </a:rPr>
              <a:t> her meal. </a:t>
            </a:r>
            <a:r>
              <a:rPr lang="en-US" sz="1200" dirty="0">
                <a:solidFill>
                  <a:srgbClr val="000000"/>
                </a:solidFill>
              </a:rPr>
              <a:t>Employees may not touch or have physical contact with any student.</a:t>
            </a:r>
            <a:r>
              <a:rPr lang="en-US" sz="1200" baseline="0" dirty="0">
                <a:solidFill>
                  <a:srgbClr val="000000"/>
                </a:solidFill>
              </a:rPr>
              <a:t> Click to continue.</a:t>
            </a: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21</a:t>
            </a:fld>
            <a:endParaRPr lang="en-US"/>
          </a:p>
        </p:txBody>
      </p:sp>
    </p:spTree>
    <p:extLst>
      <p:ext uri="{BB962C8B-B14F-4D97-AF65-F5344CB8AC3E}">
        <p14:creationId xmlns:p14="http://schemas.microsoft.com/office/powerpoint/2010/main" val="197758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the </a:t>
            </a:r>
            <a:r>
              <a:rPr lang="en-US" sz="1200" b="0" dirty="0">
                <a:solidFill>
                  <a:srgbClr val="000000"/>
                </a:solidFill>
              </a:rPr>
              <a:t>e</a:t>
            </a:r>
            <a:r>
              <a:rPr lang="en-US" sz="1200" dirty="0">
                <a:solidFill>
                  <a:srgbClr val="000000"/>
                </a:solidFill>
              </a:rPr>
              <a:t>mployees may not touch or have physical contact with any student. Click to continue.</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22</a:t>
            </a:fld>
            <a:endParaRPr lang="en-US"/>
          </a:p>
        </p:txBody>
      </p:sp>
    </p:spTree>
    <p:extLst>
      <p:ext uri="{BB962C8B-B14F-4D97-AF65-F5344CB8AC3E}">
        <p14:creationId xmlns:p14="http://schemas.microsoft.com/office/powerpoint/2010/main" val="2186379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b="0" dirty="0"/>
              <a:t>Let’s look</a:t>
            </a:r>
            <a:r>
              <a:rPr lang="en-US" b="0" baseline="0" dirty="0"/>
              <a:t> at s</a:t>
            </a:r>
            <a:r>
              <a:rPr lang="en-US" b="0" dirty="0"/>
              <a:t>cenario 2.</a:t>
            </a:r>
            <a:r>
              <a:rPr lang="en-US" b="0" baseline="0" dirty="0"/>
              <a:t> From a distance, a</a:t>
            </a:r>
            <a:r>
              <a:rPr lang="en-US" sz="1200" dirty="0">
                <a:solidFill>
                  <a:srgbClr val="000000"/>
                </a:solidFill>
              </a:rPr>
              <a:t> student is approaching to hug you in the cafeteria. How</a:t>
            </a:r>
            <a:r>
              <a:rPr lang="en-US" sz="1200" baseline="0" dirty="0">
                <a:solidFill>
                  <a:srgbClr val="000000"/>
                </a:solidFill>
              </a:rPr>
              <a:t> would you react?</a:t>
            </a:r>
            <a:endParaRPr lang="en-US" sz="1200" dirty="0">
              <a:solidFill>
                <a:srgbClr val="000000"/>
              </a:solidFill>
            </a:endParaRPr>
          </a:p>
          <a:p>
            <a:pPr marL="0" indent="0">
              <a:buNone/>
            </a:pPr>
            <a:endParaRPr lang="en-US" sz="1200" dirty="0">
              <a:solidFill>
                <a:srgbClr val="000000"/>
              </a:solidFill>
            </a:endParaRPr>
          </a:p>
          <a:p>
            <a:r>
              <a:rPr lang="en-US" b="1" dirty="0"/>
              <a:t> </a:t>
            </a:r>
          </a:p>
        </p:txBody>
      </p:sp>
      <p:sp>
        <p:nvSpPr>
          <p:cNvPr id="4" name="Slide Number Placeholder 3"/>
          <p:cNvSpPr>
            <a:spLocks noGrp="1"/>
          </p:cNvSpPr>
          <p:nvPr>
            <p:ph type="sldNum" sz="quarter" idx="10"/>
          </p:nvPr>
        </p:nvSpPr>
        <p:spPr/>
        <p:txBody>
          <a:bodyPr/>
          <a:lstStyle/>
          <a:p>
            <a:fld id="{D516E0BC-51EE-4218-A209-CC610A508EDD}" type="slidenum">
              <a:rPr lang="en-US" smtClean="0"/>
              <a:t>23</a:t>
            </a:fld>
            <a:endParaRPr lang="en-US"/>
          </a:p>
        </p:txBody>
      </p:sp>
    </p:spTree>
    <p:extLst>
      <p:ext uri="{BB962C8B-B14F-4D97-AF65-F5344CB8AC3E}">
        <p14:creationId xmlns:p14="http://schemas.microsoft.com/office/powerpoint/2010/main" val="3649683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As</a:t>
            </a:r>
            <a:r>
              <a:rPr lang="en-US" b="0" baseline="0" dirty="0"/>
              <a:t> </a:t>
            </a:r>
            <a:r>
              <a:rPr lang="en-US" sz="1200" b="0" dirty="0">
                <a:solidFill>
                  <a:srgbClr val="000000"/>
                </a:solidFill>
              </a:rPr>
              <a:t>the </a:t>
            </a:r>
            <a:r>
              <a:rPr lang="en-US" sz="1200" dirty="0">
                <a:solidFill>
                  <a:srgbClr val="000000"/>
                </a:solidFill>
              </a:rPr>
              <a:t>student is approaching to give you a hug, could</a:t>
            </a:r>
            <a:r>
              <a:rPr lang="en-US" sz="1200" baseline="0" dirty="0">
                <a:solidFill>
                  <a:srgbClr val="000000"/>
                </a:solidFill>
              </a:rPr>
              <a:t> you </a:t>
            </a:r>
            <a:r>
              <a:rPr lang="en-US" sz="1200" dirty="0">
                <a:solidFill>
                  <a:srgbClr val="000000"/>
                </a:solidFill>
              </a:rPr>
              <a:t>extend your arms and hands to stop the student. Note</a:t>
            </a:r>
            <a:r>
              <a:rPr lang="en-US" sz="1200" baseline="0" dirty="0">
                <a:solidFill>
                  <a:srgbClr val="000000"/>
                </a:solidFill>
              </a:rPr>
              <a:t> that n</a:t>
            </a:r>
            <a:r>
              <a:rPr lang="en-US" sz="1200" dirty="0">
                <a:solidFill>
                  <a:srgbClr val="000000"/>
                </a:solidFill>
              </a:rPr>
              <a:t>o contact</a:t>
            </a:r>
            <a:r>
              <a:rPr lang="en-US" sz="1200" baseline="0" dirty="0">
                <a:solidFill>
                  <a:srgbClr val="000000"/>
                </a:solidFill>
              </a:rPr>
              <a:t> was made.</a:t>
            </a:r>
            <a:endParaRPr lang="en-US" sz="1200" dirty="0">
              <a:solidFill>
                <a:srgbClr val="000000"/>
              </a:solidFill>
            </a:endParaRPr>
          </a:p>
          <a:p>
            <a:r>
              <a:rPr lang="en-US" sz="1200" dirty="0">
                <a:solidFill>
                  <a:srgbClr val="000000"/>
                </a:solidFill>
              </a:rPr>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24</a:t>
            </a:fld>
            <a:endParaRPr lang="en-US"/>
          </a:p>
        </p:txBody>
      </p:sp>
    </p:spTree>
    <p:extLst>
      <p:ext uri="{BB962C8B-B14F-4D97-AF65-F5344CB8AC3E}">
        <p14:creationId xmlns:p14="http://schemas.microsoft.com/office/powerpoint/2010/main" val="3385626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Incorrect, the employees may not touch or have physical contact with any student. Click to continue.</a:t>
            </a:r>
          </a:p>
          <a:p>
            <a:pPr marL="0" indent="0">
              <a:buNone/>
            </a:pPr>
            <a:r>
              <a:rPr lang="en-US" b="1" dirty="0"/>
              <a:t> </a:t>
            </a:r>
          </a:p>
          <a:p>
            <a:pPr marL="0" indent="0">
              <a:buNone/>
            </a:pPr>
            <a:endParaRPr lang="en-US" b="1" dirty="0"/>
          </a:p>
          <a:p>
            <a:pPr marL="0" indent="0">
              <a:buNone/>
            </a:pP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25</a:t>
            </a:fld>
            <a:endParaRPr lang="en-US"/>
          </a:p>
        </p:txBody>
      </p:sp>
    </p:spTree>
    <p:extLst>
      <p:ext uri="{BB962C8B-B14F-4D97-AF65-F5344CB8AC3E}">
        <p14:creationId xmlns:p14="http://schemas.microsoft.com/office/powerpoint/2010/main" val="3810544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TELL</a:t>
            </a:r>
            <a:r>
              <a:rPr kumimoji="0" lang="en-US" sz="1200" b="0" i="0" u="none" strike="noStrike" kern="1200" cap="none" spc="0" normalizeH="0" baseline="0" noProof="0" dirty="0">
                <a:ln>
                  <a:noFill/>
                </a:ln>
                <a:solidFill>
                  <a:prstClr val="black"/>
                </a:solidFill>
                <a:effectLst/>
                <a:uLnTx/>
                <a:uFillTx/>
                <a:latin typeface="+mn-lt"/>
                <a:ea typeface="+mn-ea"/>
                <a:cs typeface="+mn-cs"/>
              </a:rPr>
              <a:t>: Correct,  the employee should motion for the student to slow down and then redirect her to return to her meal. The employee may not touch or have physical contact with any student. Click to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26</a:t>
            </a:fld>
            <a:endParaRPr lang="en-US"/>
          </a:p>
        </p:txBody>
      </p:sp>
    </p:spTree>
    <p:extLst>
      <p:ext uri="{BB962C8B-B14F-4D97-AF65-F5344CB8AC3E}">
        <p14:creationId xmlns:p14="http://schemas.microsoft.com/office/powerpoint/2010/main" val="2820698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TELL: </a:t>
            </a:r>
            <a:r>
              <a:rPr lang="en-US" b="0" baseline="0" dirty="0"/>
              <a:t>Should the employee point </a:t>
            </a:r>
            <a:r>
              <a:rPr lang="en-US" sz="1200" b="0" baseline="0" dirty="0">
                <a:solidFill>
                  <a:srgbClr val="000000"/>
                </a:solidFill>
              </a:rPr>
              <a:t>a </a:t>
            </a:r>
            <a:r>
              <a:rPr lang="en-US" sz="1200" dirty="0">
                <a:solidFill>
                  <a:srgbClr val="000000"/>
                </a:solidFill>
              </a:rPr>
              <a:t>finger at the student and in a LOUD voice say “no honey, </a:t>
            </a:r>
            <a:r>
              <a:rPr lang="en-US" sz="1200" dirty="0" err="1">
                <a:solidFill>
                  <a:srgbClr val="000000"/>
                </a:solidFill>
              </a:rPr>
              <a:t>amor</a:t>
            </a:r>
            <a:r>
              <a:rPr lang="en-US" sz="1200" dirty="0">
                <a:solidFill>
                  <a:srgbClr val="000000"/>
                </a:solidFill>
              </a:rPr>
              <a:t>, baby, or sweetie”?</a:t>
            </a:r>
          </a:p>
          <a:p>
            <a:r>
              <a:rPr lang="en-US" sz="1200" dirty="0">
                <a:solidFill>
                  <a:srgbClr val="000000"/>
                </a:solidFill>
              </a:rPr>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27</a:t>
            </a:fld>
            <a:endParaRPr lang="en-US"/>
          </a:p>
        </p:txBody>
      </p:sp>
    </p:spTree>
    <p:extLst>
      <p:ext uri="{BB962C8B-B14F-4D97-AF65-F5344CB8AC3E}">
        <p14:creationId xmlns:p14="http://schemas.microsoft.com/office/powerpoint/2010/main" val="2023200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a:t>
            </a:r>
            <a:r>
              <a:rPr lang="en-US" b="0" baseline="0" dirty="0"/>
              <a:t> the </a:t>
            </a:r>
            <a:r>
              <a:rPr lang="en-US" sz="1200" b="0" baseline="0" dirty="0">
                <a:solidFill>
                  <a:srgbClr val="000000"/>
                </a:solidFill>
              </a:rPr>
              <a:t>e</a:t>
            </a:r>
            <a:r>
              <a:rPr lang="en-US" sz="1200" dirty="0">
                <a:solidFill>
                  <a:srgbClr val="000000"/>
                </a:solidFill>
              </a:rPr>
              <a:t>mployee may</a:t>
            </a:r>
            <a:r>
              <a:rPr lang="en-US" sz="1200" baseline="0" dirty="0">
                <a:solidFill>
                  <a:srgbClr val="000000"/>
                </a:solidFill>
              </a:rPr>
              <a:t> not</a:t>
            </a:r>
            <a:r>
              <a:rPr lang="en-US" sz="1200" dirty="0">
                <a:solidFill>
                  <a:srgbClr val="000000"/>
                </a:solidFill>
              </a:rPr>
              <a:t> make statements or comments that are not age appropriate and professional, or which may be considered sexual harassment in nature, harassing, or demeaning, either indirectly or in the presence of any student. Click to continue.</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28</a:t>
            </a:fld>
            <a:endParaRPr lang="en-US"/>
          </a:p>
        </p:txBody>
      </p:sp>
    </p:spTree>
    <p:extLst>
      <p:ext uri="{BB962C8B-B14F-4D97-AF65-F5344CB8AC3E}">
        <p14:creationId xmlns:p14="http://schemas.microsoft.com/office/powerpoint/2010/main" val="3518337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b="0" baseline="0" dirty="0"/>
              <a:t>Correct, words of endearment like “sweetie,” “honey,” “kiddo,”</a:t>
            </a:r>
            <a:r>
              <a:rPr lang="en-US" b="0" baseline="0" dirty="0" err="1"/>
              <a:t>etc</a:t>
            </a:r>
            <a:r>
              <a:rPr lang="en-US" b="0" baseline="0" dirty="0"/>
              <a:t>. should not be used when addressing students, these words are inappropriate. Employees must address students with either a “Mr.” or a “Miss.” Remember, e</a:t>
            </a:r>
            <a:r>
              <a:rPr lang="en-US" sz="1200" dirty="0">
                <a:solidFill>
                  <a:srgbClr val="000000"/>
                </a:solidFill>
              </a:rPr>
              <a:t>mployees may</a:t>
            </a:r>
            <a:r>
              <a:rPr lang="en-US" sz="1200" baseline="0" dirty="0">
                <a:solidFill>
                  <a:srgbClr val="000000"/>
                </a:solidFill>
              </a:rPr>
              <a:t> not</a:t>
            </a:r>
            <a:r>
              <a:rPr lang="en-US" sz="1200" dirty="0">
                <a:solidFill>
                  <a:srgbClr val="000000"/>
                </a:solidFill>
              </a:rPr>
              <a:t> make statements or comments that are not age appropriate and professional, or which may be considered sexual harassment in nature, harassing, or demeaning, either indirectly or in the presence of any student.</a:t>
            </a:r>
            <a:r>
              <a:rPr lang="en-US" sz="1200" baseline="0" dirty="0">
                <a:solidFill>
                  <a:srgbClr val="000000"/>
                </a:solidFill>
              </a:rPr>
              <a:t> Click to continue.</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29</a:t>
            </a:fld>
            <a:endParaRPr lang="en-US"/>
          </a:p>
        </p:txBody>
      </p:sp>
    </p:spTree>
    <p:extLst>
      <p:ext uri="{BB962C8B-B14F-4D97-AF65-F5344CB8AC3E}">
        <p14:creationId xmlns:p14="http://schemas.microsoft.com/office/powerpoint/2010/main" val="15654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nSpc>
                <a:spcPct val="90000"/>
              </a:lnSpc>
              <a:buNone/>
            </a:pPr>
            <a:r>
              <a:rPr lang="en-US" altLang="en-US" sz="1200" b="1" dirty="0">
                <a:solidFill>
                  <a:srgbClr val="000000"/>
                </a:solidFill>
              </a:rPr>
              <a:t>TELL:</a:t>
            </a:r>
            <a:r>
              <a:rPr lang="en-US" altLang="en-US" sz="1200" b="1" baseline="0" dirty="0">
                <a:solidFill>
                  <a:srgbClr val="000000"/>
                </a:solidFill>
              </a:rPr>
              <a:t> </a:t>
            </a:r>
            <a:r>
              <a:rPr lang="en-US" altLang="en-US" sz="2600" dirty="0">
                <a:solidFill>
                  <a:srgbClr val="000000"/>
                </a:solidFill>
              </a:rPr>
              <a:t>The District has several policies designed to help employees conduct business honestly and with integrity.</a:t>
            </a:r>
            <a:r>
              <a:rPr lang="en-US" altLang="en-US" sz="2600" baseline="0" dirty="0">
                <a:solidFill>
                  <a:srgbClr val="000000"/>
                </a:solidFill>
              </a:rPr>
              <a:t> T</a:t>
            </a:r>
            <a:r>
              <a:rPr lang="en-US" altLang="en-US" sz="2600" dirty="0">
                <a:solidFill>
                  <a:srgbClr val="000000"/>
                </a:solidFill>
              </a:rPr>
              <a:t>his training will provide an understanding</a:t>
            </a:r>
            <a:r>
              <a:rPr lang="en-US" altLang="en-US" sz="2600" baseline="0" dirty="0">
                <a:solidFill>
                  <a:srgbClr val="000000"/>
                </a:solidFill>
              </a:rPr>
              <a:t> of </a:t>
            </a:r>
            <a:r>
              <a:rPr lang="en-US" altLang="en-US" sz="2600" dirty="0">
                <a:solidFill>
                  <a:srgbClr val="000000"/>
                </a:solidFill>
              </a:rPr>
              <a:t>the following</a:t>
            </a:r>
            <a:r>
              <a:rPr lang="en-US" altLang="en-US" sz="2400" baseline="0" dirty="0">
                <a:solidFill>
                  <a:srgbClr val="000000"/>
                </a:solidFill>
              </a:rPr>
              <a:t> w</a:t>
            </a:r>
            <a:r>
              <a:rPr lang="en-US" altLang="en-US" sz="2400" dirty="0">
                <a:solidFill>
                  <a:srgbClr val="000000"/>
                </a:solidFill>
              </a:rPr>
              <a:t>ho are the customers</a:t>
            </a:r>
            <a:r>
              <a:rPr lang="en-US" altLang="en-US" sz="2400" baseline="0" dirty="0">
                <a:solidFill>
                  <a:srgbClr val="000000"/>
                </a:solidFill>
              </a:rPr>
              <a:t> and how to professionally communicate to the customers. We will explore the </a:t>
            </a:r>
            <a:r>
              <a:rPr lang="en-US" altLang="en-US" sz="2400" dirty="0">
                <a:solidFill>
                  <a:srgbClr val="000000"/>
                </a:solidFill>
              </a:rPr>
              <a:t>Employee Code of Ethics</a:t>
            </a:r>
            <a:r>
              <a:rPr lang="en-US" altLang="en-US" sz="2400" baseline="0" dirty="0">
                <a:solidFill>
                  <a:srgbClr val="000000"/>
                </a:solidFill>
              </a:rPr>
              <a:t> and the </a:t>
            </a:r>
            <a:r>
              <a:rPr lang="en-US" altLang="en-US" sz="2400" dirty="0">
                <a:solidFill>
                  <a:srgbClr val="000000"/>
                </a:solidFill>
              </a:rPr>
              <a:t>Code of Conduct with Students as posted in district bulletins.</a:t>
            </a:r>
            <a:r>
              <a:rPr lang="en-US" altLang="en-US" sz="2400" baseline="0" dirty="0">
                <a:solidFill>
                  <a:srgbClr val="000000"/>
                </a:solidFill>
              </a:rPr>
              <a:t> </a:t>
            </a:r>
            <a:r>
              <a:rPr lang="en-US" altLang="en-US" sz="1200" b="0" baseline="0" dirty="0">
                <a:solidFill>
                  <a:srgbClr val="000000"/>
                </a:solidFill>
              </a:rPr>
              <a:t>These bulletins </a:t>
            </a:r>
            <a:r>
              <a:rPr lang="en-US" altLang="en-US" sz="1200" b="0" dirty="0">
                <a:solidFill>
                  <a:srgbClr val="000000"/>
                </a:solidFill>
              </a:rPr>
              <a:t>outline the mission and values of LAUSD </a:t>
            </a:r>
            <a:r>
              <a:rPr lang="en-US" altLang="en-US" sz="1200" b="0" baseline="0" dirty="0">
                <a:solidFill>
                  <a:srgbClr val="000000"/>
                </a:solidFill>
              </a:rPr>
              <a:t>and </a:t>
            </a:r>
            <a:r>
              <a:rPr lang="en-US" altLang="en-US" sz="1200" b="0" dirty="0">
                <a:solidFill>
                  <a:srgbClr val="000000"/>
                </a:solidFill>
              </a:rPr>
              <a:t>how employees are supposed to approach problems</a:t>
            </a:r>
            <a:r>
              <a:rPr lang="en-US" altLang="en-US" sz="1200" b="0" baseline="0" dirty="0">
                <a:solidFill>
                  <a:srgbClr val="000000"/>
                </a:solidFill>
              </a:rPr>
              <a:t>. When you’re faced with a problem “Do not crack under pressure “ instead practice “grace under pressure,” which we will discuss and review later in the presentation. </a:t>
            </a:r>
            <a:endParaRPr lang="en-US" altLang="en-US" sz="1200" b="0" dirty="0">
              <a:solidFill>
                <a:srgbClr val="000000"/>
              </a:solidFill>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80AFBD3-2ED5-42A1-BDA1-C253460202EF}" type="slidenum">
              <a:rPr lang="en-US" altLang="en-US">
                <a:solidFill>
                  <a:prstClr val="black"/>
                </a:solidFill>
                <a:latin typeface="Comic Sans MS" pitchFamily="66" charset="0"/>
              </a:rPr>
              <a:pPr>
                <a:spcBef>
                  <a:spcPct val="0"/>
                </a:spcBef>
              </a:pPr>
              <a:t>3</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2556691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Here in Scenario number three,</a:t>
            </a:r>
            <a:r>
              <a:rPr lang="en-US" b="0" baseline="0" dirty="0"/>
              <a:t> </a:t>
            </a:r>
            <a:r>
              <a:rPr lang="en-US" sz="2600" b="0" baseline="0" dirty="0">
                <a:solidFill>
                  <a:srgbClr val="000000"/>
                </a:solidFill>
              </a:rPr>
              <a:t>a</a:t>
            </a:r>
            <a:r>
              <a:rPr lang="en-US" sz="2600" dirty="0">
                <a:solidFill>
                  <a:srgbClr val="000000"/>
                </a:solidFill>
              </a:rPr>
              <a:t> student walks through the lunch serving line with a burrito and milk. The  employee at the POS does not notice that a reimbursable meal has not been selected until the student walks past the POS. </a:t>
            </a:r>
            <a:r>
              <a:rPr lang="en-US" sz="2800" dirty="0">
                <a:solidFill>
                  <a:srgbClr val="000000"/>
                </a:solidFill>
              </a:rPr>
              <a:t>How</a:t>
            </a:r>
            <a:r>
              <a:rPr lang="en-US" sz="2800" baseline="0" dirty="0">
                <a:solidFill>
                  <a:srgbClr val="000000"/>
                </a:solidFill>
              </a:rPr>
              <a:t> would you react?</a:t>
            </a:r>
            <a:endParaRPr lang="en-US" sz="2800" dirty="0">
              <a:solidFill>
                <a:srgbClr val="000000"/>
              </a:solidFill>
            </a:endParaRPr>
          </a:p>
          <a:p>
            <a:pPr marL="0" indent="0">
              <a:buNone/>
            </a:pPr>
            <a:endParaRPr lang="en-US" sz="2600" dirty="0">
              <a:solidFill>
                <a:srgbClr val="000000"/>
              </a:solidFill>
            </a:endParaRPr>
          </a:p>
          <a:p>
            <a:pPr marL="400050" lvl="1" indent="0">
              <a:buNone/>
            </a:pPr>
            <a:endParaRPr lang="en-US" sz="2200" dirty="0">
              <a:solidFill>
                <a:srgbClr val="000000"/>
              </a:solidFill>
            </a:endParaRPr>
          </a:p>
          <a:p>
            <a:endParaRPr lang="en-US" b="1" dirty="0"/>
          </a:p>
          <a:p>
            <a:pPr marL="0" indent="0">
              <a:buNone/>
            </a:pPr>
            <a:endParaRPr lang="en-US" sz="2600" dirty="0">
              <a:solidFill>
                <a:srgbClr val="000000"/>
              </a:solidFill>
            </a:endParaRPr>
          </a:p>
          <a:p>
            <a:pPr marL="400050" lvl="1" indent="0">
              <a:buNone/>
            </a:pPr>
            <a:endParaRPr lang="en-US" sz="2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30</a:t>
            </a:fld>
            <a:endParaRPr lang="en-US"/>
          </a:p>
        </p:txBody>
      </p:sp>
    </p:spTree>
    <p:extLst>
      <p:ext uri="{BB962C8B-B14F-4D97-AF65-F5344CB8AC3E}">
        <p14:creationId xmlns:p14="http://schemas.microsoft.com/office/powerpoint/2010/main" val="220080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 </a:t>
            </a:r>
            <a:r>
              <a:rPr lang="en-US" sz="1200" b="0" dirty="0">
                <a:solidFill>
                  <a:srgbClr val="000000"/>
                </a:solidFill>
              </a:rPr>
              <a:t>g</a:t>
            </a:r>
            <a:r>
              <a:rPr lang="en-US" sz="1200" dirty="0">
                <a:solidFill>
                  <a:srgbClr val="000000"/>
                </a:solidFill>
              </a:rPr>
              <a:t>rab the student by the arm as she walks away to get her attention.</a:t>
            </a:r>
            <a:r>
              <a:rPr lang="en-US" sz="1200" baseline="0" dirty="0">
                <a:solidFill>
                  <a:srgbClr val="000000"/>
                </a:solidFill>
              </a:rPr>
              <a:t> </a:t>
            </a:r>
            <a:r>
              <a:rPr lang="en-US" sz="1200" dirty="0">
                <a:solidFill>
                  <a:srgbClr val="000000"/>
                </a:solidFill>
              </a:rPr>
              <a:t>Is this an acceptable action?</a:t>
            </a:r>
          </a:p>
          <a:p>
            <a:r>
              <a:rPr lang="en-US" b="0" dirty="0"/>
              <a:t>Click yes or no.</a:t>
            </a:r>
          </a:p>
        </p:txBody>
      </p:sp>
      <p:sp>
        <p:nvSpPr>
          <p:cNvPr id="4" name="Slide Number Placeholder 3"/>
          <p:cNvSpPr>
            <a:spLocks noGrp="1"/>
          </p:cNvSpPr>
          <p:nvPr>
            <p:ph type="sldNum" sz="quarter" idx="10"/>
          </p:nvPr>
        </p:nvSpPr>
        <p:spPr/>
        <p:txBody>
          <a:bodyPr/>
          <a:lstStyle/>
          <a:p>
            <a:fld id="{D516E0BC-51EE-4218-A209-CC610A508EDD}" type="slidenum">
              <a:rPr lang="en-US" smtClean="0"/>
              <a:t>31</a:t>
            </a:fld>
            <a:endParaRPr lang="en-US"/>
          </a:p>
        </p:txBody>
      </p:sp>
    </p:spTree>
    <p:extLst>
      <p:ext uri="{BB962C8B-B14F-4D97-AF65-F5344CB8AC3E}">
        <p14:creationId xmlns:p14="http://schemas.microsoft.com/office/powerpoint/2010/main" val="3375687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the </a:t>
            </a:r>
            <a:r>
              <a:rPr lang="en-US" sz="1200" b="0" dirty="0">
                <a:solidFill>
                  <a:srgbClr val="000000"/>
                </a:solidFill>
              </a:rPr>
              <a:t>e</a:t>
            </a:r>
            <a:r>
              <a:rPr lang="en-US" sz="1200" dirty="0">
                <a:solidFill>
                  <a:srgbClr val="000000"/>
                </a:solidFill>
              </a:rPr>
              <a:t>mployees may not touch or have physical contact with any student. Click to continue.</a:t>
            </a:r>
          </a:p>
          <a:p>
            <a:endParaRPr lang="en-US"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32</a:t>
            </a:fld>
            <a:endParaRPr lang="en-US"/>
          </a:p>
        </p:txBody>
      </p:sp>
    </p:spTree>
    <p:extLst>
      <p:ext uri="{BB962C8B-B14F-4D97-AF65-F5344CB8AC3E}">
        <p14:creationId xmlns:p14="http://schemas.microsoft.com/office/powerpoint/2010/main" val="3918030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Correct, the </a:t>
            </a:r>
            <a:r>
              <a:rPr lang="en-US" sz="1200" b="0" dirty="0">
                <a:solidFill>
                  <a:srgbClr val="000000"/>
                </a:solidFill>
              </a:rPr>
              <a:t>e</a:t>
            </a:r>
            <a:r>
              <a:rPr lang="en-US" sz="1200" dirty="0">
                <a:solidFill>
                  <a:srgbClr val="000000"/>
                </a:solidFill>
              </a:rPr>
              <a:t>mployee may not touch or have physical contact with any student. Click to continue.</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33</a:t>
            </a:fld>
            <a:endParaRPr lang="en-US"/>
          </a:p>
        </p:txBody>
      </p:sp>
    </p:spTree>
    <p:extLst>
      <p:ext uri="{BB962C8B-B14F-4D97-AF65-F5344CB8AC3E}">
        <p14:creationId xmlns:p14="http://schemas.microsoft.com/office/powerpoint/2010/main" val="3973216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 </a:t>
            </a:r>
            <a:r>
              <a:rPr lang="en-US" sz="1200" b="0" dirty="0">
                <a:solidFill>
                  <a:srgbClr val="000000"/>
                </a:solidFill>
              </a:rPr>
              <a:t>p</a:t>
            </a:r>
            <a:r>
              <a:rPr lang="en-US" sz="1200" dirty="0">
                <a:solidFill>
                  <a:srgbClr val="000000"/>
                </a:solidFill>
              </a:rPr>
              <a:t>ull the student by the clothes or hair to get her attention.</a:t>
            </a:r>
            <a:r>
              <a:rPr lang="en-US" sz="1200" baseline="0" dirty="0">
                <a:solidFill>
                  <a:srgbClr val="000000"/>
                </a:solidFill>
              </a:rPr>
              <a:t> </a:t>
            </a:r>
            <a:r>
              <a:rPr lang="en-US" sz="1200" dirty="0">
                <a:solidFill>
                  <a:srgbClr val="000000"/>
                </a:solidFill>
              </a:rPr>
              <a:t>Is this an acceptable action? Click</a:t>
            </a:r>
            <a:r>
              <a:rPr lang="en-US" sz="1200" baseline="0" dirty="0">
                <a:solidFill>
                  <a:srgbClr val="000000"/>
                </a:solidFill>
              </a:rPr>
              <a:t> yes or no.</a:t>
            </a:r>
            <a:endParaRPr lang="en-US" sz="1200" dirty="0">
              <a:solidFill>
                <a:srgbClr val="000000"/>
              </a:solidFill>
            </a:endParaRPr>
          </a:p>
          <a:p>
            <a:endParaRPr lang="en-US" b="1" dirty="0"/>
          </a:p>
          <a:p>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34</a:t>
            </a:fld>
            <a:endParaRPr lang="en-US"/>
          </a:p>
        </p:txBody>
      </p:sp>
    </p:spTree>
    <p:extLst>
      <p:ext uri="{BB962C8B-B14F-4D97-AF65-F5344CB8AC3E}">
        <p14:creationId xmlns:p14="http://schemas.microsoft.com/office/powerpoint/2010/main" val="240229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TELL: </a:t>
            </a:r>
            <a:r>
              <a:rPr lang="en-US" b="0" baseline="0" dirty="0"/>
              <a:t>Incorrect, the </a:t>
            </a:r>
            <a:r>
              <a:rPr lang="en-US" sz="1200" b="0" baseline="0" dirty="0">
                <a:solidFill>
                  <a:srgbClr val="000000"/>
                </a:solidFill>
              </a:rPr>
              <a:t>e</a:t>
            </a:r>
            <a:r>
              <a:rPr lang="en-US" sz="1200" dirty="0">
                <a:solidFill>
                  <a:srgbClr val="000000"/>
                </a:solidFill>
              </a:rPr>
              <a:t>mployees may not touch or have physical contact with any student. Click to continue.</a:t>
            </a:r>
          </a:p>
          <a:p>
            <a:r>
              <a:rPr lang="en-US" b="1" baseline="0" dirty="0"/>
              <a:t> </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r>
              <a:rPr lang="en-US" b="1" baseline="0" dirty="0"/>
              <a:t> </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35</a:t>
            </a:fld>
            <a:endParaRPr lang="en-US"/>
          </a:p>
        </p:txBody>
      </p:sp>
    </p:spTree>
    <p:extLst>
      <p:ext uri="{BB962C8B-B14F-4D97-AF65-F5344CB8AC3E}">
        <p14:creationId xmlns:p14="http://schemas.microsoft.com/office/powerpoint/2010/main" val="2811221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Correct, the employee</a:t>
            </a:r>
            <a:r>
              <a:rPr lang="en-US" b="0" baseline="0" dirty="0"/>
              <a:t> </a:t>
            </a:r>
            <a:r>
              <a:rPr lang="en-US" b="0" dirty="0"/>
              <a:t>may not pull or tug on the students clothes or hair if they are not listening.</a:t>
            </a:r>
            <a:r>
              <a:rPr lang="en-US" b="0" baseline="0" dirty="0"/>
              <a:t> The</a:t>
            </a:r>
            <a:r>
              <a:rPr lang="en-US" b="0" dirty="0"/>
              <a:t> employees</a:t>
            </a:r>
            <a:r>
              <a:rPr lang="en-US" b="0" baseline="0" dirty="0"/>
              <a:t> </a:t>
            </a:r>
            <a:r>
              <a:rPr lang="en-US" sz="1200" dirty="0">
                <a:solidFill>
                  <a:srgbClr val="000000"/>
                </a:solidFill>
              </a:rPr>
              <a:t>may not touch or have physical contact with any student.</a:t>
            </a:r>
          </a:p>
          <a:p>
            <a:pPr marL="0" indent="0">
              <a:buNone/>
            </a:pPr>
            <a:r>
              <a:rPr lang="en-US" sz="1200" dirty="0">
                <a:solidFill>
                  <a:srgbClr val="000000"/>
                </a:solidFill>
              </a:rPr>
              <a:t>Click</a:t>
            </a:r>
            <a:r>
              <a:rPr lang="en-US" sz="1200" baseline="0" dirty="0">
                <a:solidFill>
                  <a:srgbClr val="000000"/>
                </a:solidFill>
              </a:rPr>
              <a:t> to continue.</a:t>
            </a: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36</a:t>
            </a:fld>
            <a:endParaRPr lang="en-US"/>
          </a:p>
        </p:txBody>
      </p:sp>
    </p:spTree>
    <p:extLst>
      <p:ext uri="{BB962C8B-B14F-4D97-AF65-F5344CB8AC3E}">
        <p14:creationId xmlns:p14="http://schemas.microsoft.com/office/powerpoint/2010/main" val="35576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Should you </a:t>
            </a:r>
            <a:r>
              <a:rPr lang="en-US" sz="1200" b="0" baseline="0" dirty="0">
                <a:solidFill>
                  <a:srgbClr val="000000"/>
                </a:solidFill>
              </a:rPr>
              <a:t>l</a:t>
            </a:r>
            <a:r>
              <a:rPr lang="en-US" sz="1200" b="0" dirty="0">
                <a:solidFill>
                  <a:srgbClr val="000000"/>
                </a:solidFill>
              </a:rPr>
              <a:t>et </a:t>
            </a:r>
            <a:r>
              <a:rPr lang="en-US" sz="1200" dirty="0">
                <a:solidFill>
                  <a:srgbClr val="000000"/>
                </a:solidFill>
              </a:rPr>
              <a:t>the student walk away with the non reimbursable meal despite your efforts in verbally trying to get the students attention.</a:t>
            </a:r>
            <a:r>
              <a:rPr lang="en-US" sz="1200" baseline="0" dirty="0">
                <a:solidFill>
                  <a:srgbClr val="000000"/>
                </a:solidFill>
              </a:rPr>
              <a:t> </a:t>
            </a:r>
            <a:r>
              <a:rPr lang="en-US" sz="1200" dirty="0">
                <a:solidFill>
                  <a:srgbClr val="000000"/>
                </a:solidFill>
              </a:rPr>
              <a:t>Is this an acceptable action? Click yes or no.</a:t>
            </a:r>
          </a:p>
          <a:p>
            <a:pPr marL="0" indent="0">
              <a:buNone/>
            </a:pPr>
            <a:endParaRPr lang="en-US" b="1" dirty="0"/>
          </a:p>
          <a:p>
            <a:pPr marL="0" indent="0">
              <a:buNone/>
            </a:pP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37</a:t>
            </a:fld>
            <a:endParaRPr lang="en-US"/>
          </a:p>
        </p:txBody>
      </p:sp>
    </p:spTree>
    <p:extLst>
      <p:ext uri="{BB962C8B-B14F-4D97-AF65-F5344CB8AC3E}">
        <p14:creationId xmlns:p14="http://schemas.microsoft.com/office/powerpoint/2010/main" val="2833337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Correct,</a:t>
            </a:r>
            <a:r>
              <a:rPr lang="en-US" b="1" baseline="0" dirty="0"/>
              <a:t> </a:t>
            </a:r>
            <a:r>
              <a:rPr lang="en-US" sz="1200" b="0" baseline="0" dirty="0">
                <a:solidFill>
                  <a:srgbClr val="000000"/>
                </a:solidFill>
              </a:rPr>
              <a:t>t</a:t>
            </a:r>
            <a:r>
              <a:rPr lang="en-US" sz="1200" dirty="0">
                <a:solidFill>
                  <a:srgbClr val="000000"/>
                </a:solidFill>
              </a:rPr>
              <a:t>he employee will let the student walk away with the non reimbursable meal.</a:t>
            </a:r>
          </a:p>
          <a:p>
            <a:pPr marL="0" indent="0">
              <a:buNone/>
            </a:pPr>
            <a:r>
              <a:rPr lang="en-US" sz="1200" dirty="0">
                <a:solidFill>
                  <a:srgbClr val="000000"/>
                </a:solidFill>
              </a:rPr>
              <a:t>Report the incident to the manager after the meal service is over and void the sale in CMS. Click to continue.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38</a:t>
            </a:fld>
            <a:endParaRPr lang="en-US"/>
          </a:p>
        </p:txBody>
      </p:sp>
    </p:spTree>
    <p:extLst>
      <p:ext uri="{BB962C8B-B14F-4D97-AF65-F5344CB8AC3E}">
        <p14:creationId xmlns:p14="http://schemas.microsoft.com/office/powerpoint/2010/main" val="458411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e</a:t>
            </a:r>
            <a:r>
              <a:rPr lang="en-US" sz="1200" dirty="0">
                <a:solidFill>
                  <a:srgbClr val="000000"/>
                </a:solidFill>
              </a:rPr>
              <a:t>mployees MAY NOT touch, have physical contact with any student. Click to continue.</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39</a:t>
            </a:fld>
            <a:endParaRPr lang="en-US"/>
          </a:p>
        </p:txBody>
      </p:sp>
    </p:spTree>
    <p:extLst>
      <p:ext uri="{BB962C8B-B14F-4D97-AF65-F5344CB8AC3E}">
        <p14:creationId xmlns:p14="http://schemas.microsoft.com/office/powerpoint/2010/main" val="12741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en-US" b="1" dirty="0"/>
              <a:t>TELL :</a:t>
            </a:r>
            <a:r>
              <a:rPr lang="en-US" altLang="en-US" b="1" baseline="0" dirty="0"/>
              <a:t> </a:t>
            </a:r>
            <a:r>
              <a:rPr lang="en-US" altLang="en-US" sz="2400" dirty="0">
                <a:solidFill>
                  <a:srgbClr val="000000"/>
                </a:solidFill>
              </a:rPr>
              <a:t>Our objective is to develop the ability of Food Services employees</a:t>
            </a:r>
            <a:r>
              <a:rPr lang="en-US" altLang="en-US" sz="2400" baseline="0" dirty="0">
                <a:solidFill>
                  <a:srgbClr val="000000"/>
                </a:solidFill>
              </a:rPr>
              <a:t> to</a:t>
            </a:r>
            <a:r>
              <a:rPr lang="en-US" altLang="en-US" sz="2400" dirty="0">
                <a:solidFill>
                  <a:srgbClr val="000000"/>
                </a:solidFill>
              </a:rPr>
              <a:t> interact with students by applying the principles of the Employee Code of Ethics and the Code of Conduct With Students. Our goal is to help develop trust by serving the students with respect, responsibility, and propriety.</a:t>
            </a:r>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sz="2400" dirty="0">
              <a:solidFill>
                <a:srgbClr val="000000"/>
              </a:solidFill>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BF6895-A8A0-49D3-B0BF-C1D3B9ECD039}" type="slidenum">
              <a:rPr lang="en-US" altLang="en-US">
                <a:solidFill>
                  <a:prstClr val="black"/>
                </a:solidFill>
                <a:latin typeface="Comic Sans MS" pitchFamily="66" charset="0"/>
              </a:rPr>
              <a:pPr>
                <a:spcBef>
                  <a:spcPct val="0"/>
                </a:spcBef>
              </a:pPr>
              <a:t>4</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799600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Scenario</a:t>
            </a:r>
            <a:r>
              <a:rPr lang="en-US" b="0" baseline="0" dirty="0"/>
              <a:t> number four pin pads. </a:t>
            </a:r>
            <a:r>
              <a:rPr lang="en-US" sz="1200" dirty="0">
                <a:solidFill>
                  <a:srgbClr val="000000"/>
                </a:solidFill>
              </a:rPr>
              <a:t>Two students selected reimbursable meals and are at the POS, at</a:t>
            </a:r>
            <a:r>
              <a:rPr lang="en-US" sz="1200" baseline="0" dirty="0">
                <a:solidFill>
                  <a:srgbClr val="000000"/>
                </a:solidFill>
              </a:rPr>
              <a:t> the same time</a:t>
            </a:r>
            <a:r>
              <a:rPr lang="en-US" sz="1200" dirty="0">
                <a:solidFill>
                  <a:srgbClr val="000000"/>
                </a:solidFill>
              </a:rPr>
              <a:t> the students enter their pin numbers into the two pin pads. CMS freezes and the student’s names do not appear on the screen, however the students keep entering their pin after you have told them to wait.</a:t>
            </a:r>
            <a:r>
              <a:rPr lang="en-US" sz="1200" baseline="0" dirty="0">
                <a:solidFill>
                  <a:srgbClr val="000000"/>
                </a:solidFill>
              </a:rPr>
              <a:t> How would you react?</a:t>
            </a:r>
            <a:endParaRPr lang="en-US" sz="1200" dirty="0">
              <a:solidFill>
                <a:srgbClr val="000000"/>
              </a:solidFill>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40</a:t>
            </a:fld>
            <a:endParaRPr lang="en-US"/>
          </a:p>
        </p:txBody>
      </p:sp>
    </p:spTree>
    <p:extLst>
      <p:ext uri="{BB962C8B-B14F-4D97-AF65-F5344CB8AC3E}">
        <p14:creationId xmlns:p14="http://schemas.microsoft.com/office/powerpoint/2010/main" val="3293591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Should</a:t>
            </a:r>
            <a:r>
              <a:rPr lang="en-US" b="0" baseline="0" dirty="0"/>
              <a:t> the employee </a:t>
            </a:r>
            <a:r>
              <a:rPr lang="en-US" sz="1200" b="0" baseline="0" dirty="0">
                <a:solidFill>
                  <a:srgbClr val="000000"/>
                </a:solidFill>
              </a:rPr>
              <a:t>g</a:t>
            </a:r>
            <a:r>
              <a:rPr lang="en-US" sz="1200" dirty="0">
                <a:solidFill>
                  <a:srgbClr val="000000"/>
                </a:solidFill>
              </a:rPr>
              <a:t>rab the student by the wrist, and yell “listen to me stop entering you pin number,</a:t>
            </a:r>
            <a:r>
              <a:rPr lang="en-US" sz="1200" baseline="0" dirty="0">
                <a:solidFill>
                  <a:srgbClr val="000000"/>
                </a:solidFill>
              </a:rPr>
              <a:t> </a:t>
            </a:r>
            <a:r>
              <a:rPr lang="en-US" sz="1200" dirty="0">
                <a:solidFill>
                  <a:srgbClr val="000000"/>
                </a:solidFill>
              </a:rPr>
              <a:t>CMS is frozen!”</a:t>
            </a:r>
          </a:p>
          <a:p>
            <a:r>
              <a:rPr lang="en-US" sz="1200" dirty="0">
                <a:solidFill>
                  <a:srgbClr val="000000"/>
                </a:solidFill>
              </a:rPr>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41</a:t>
            </a:fld>
            <a:endParaRPr lang="en-US"/>
          </a:p>
        </p:txBody>
      </p:sp>
    </p:spTree>
    <p:extLst>
      <p:ext uri="{BB962C8B-B14F-4D97-AF65-F5344CB8AC3E}">
        <p14:creationId xmlns:p14="http://schemas.microsoft.com/office/powerpoint/2010/main" val="3757848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sz="800" b="0" dirty="0"/>
              <a:t>Incorrect, the </a:t>
            </a:r>
            <a:r>
              <a:rPr lang="en-US" sz="800" b="0" dirty="0">
                <a:solidFill>
                  <a:srgbClr val="000000"/>
                </a:solidFill>
              </a:rPr>
              <a:t>e</a:t>
            </a:r>
            <a:r>
              <a:rPr lang="en-US" sz="800" dirty="0">
                <a:solidFill>
                  <a:srgbClr val="000000"/>
                </a:solidFill>
              </a:rPr>
              <a:t>mployees may</a:t>
            </a:r>
            <a:r>
              <a:rPr lang="en-US" sz="800" baseline="0" dirty="0">
                <a:solidFill>
                  <a:srgbClr val="000000"/>
                </a:solidFill>
              </a:rPr>
              <a:t> not</a:t>
            </a:r>
            <a:r>
              <a:rPr lang="en-US" sz="800" dirty="0">
                <a:solidFill>
                  <a:srgbClr val="000000"/>
                </a:solidFill>
              </a:rPr>
              <a:t> touch, have physical contact with any student,</a:t>
            </a:r>
            <a:r>
              <a:rPr lang="en-US" sz="800" baseline="0" dirty="0">
                <a:solidFill>
                  <a:srgbClr val="000000"/>
                </a:solidFill>
              </a:rPr>
              <a:t> or yell at a</a:t>
            </a:r>
            <a:r>
              <a:rPr lang="en-US" sz="800" dirty="0">
                <a:solidFill>
                  <a:srgbClr val="000000"/>
                </a:solidFill>
              </a:rPr>
              <a:t> student. Click to continue.</a:t>
            </a:r>
          </a:p>
          <a:p>
            <a:endParaRPr lang="en-US" sz="8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42</a:t>
            </a:fld>
            <a:endParaRPr lang="en-US"/>
          </a:p>
        </p:txBody>
      </p:sp>
    </p:spTree>
    <p:extLst>
      <p:ext uri="{BB962C8B-B14F-4D97-AF65-F5344CB8AC3E}">
        <p14:creationId xmlns:p14="http://schemas.microsoft.com/office/powerpoint/2010/main" val="767861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a:t>
            </a:r>
            <a:r>
              <a:rPr lang="en-US" b="0" dirty="0"/>
              <a:t>: Correct,</a:t>
            </a:r>
            <a:r>
              <a:rPr lang="en-US" b="0" baseline="0" dirty="0"/>
              <a:t> the </a:t>
            </a:r>
            <a:r>
              <a:rPr lang="en-US" sz="1200" dirty="0">
                <a:solidFill>
                  <a:srgbClr val="000000"/>
                </a:solidFill>
              </a:rPr>
              <a:t>employee</a:t>
            </a:r>
            <a:r>
              <a:rPr lang="en-US" sz="1200" baseline="0" dirty="0">
                <a:solidFill>
                  <a:srgbClr val="000000"/>
                </a:solidFill>
              </a:rPr>
              <a:t> should calmly inform the two individuals to stop for a moment while CMS is updating information. Remember employees may not touch or have physical contact or yell at any student. </a:t>
            </a:r>
          </a:p>
          <a:p>
            <a:pPr marL="0" indent="0">
              <a:buNone/>
            </a:pPr>
            <a:r>
              <a:rPr lang="en-US" sz="1200" dirty="0">
                <a:solidFill>
                  <a:srgbClr val="000000"/>
                </a:solidFill>
              </a:rPr>
              <a:t>Click</a:t>
            </a:r>
            <a:r>
              <a:rPr lang="en-US" sz="1200" baseline="0" dirty="0">
                <a:solidFill>
                  <a:srgbClr val="000000"/>
                </a:solidFill>
              </a:rPr>
              <a:t> to continue.</a:t>
            </a:r>
            <a:endParaRPr lang="en-US" sz="1200" dirty="0">
              <a:solidFill>
                <a:srgbClr val="000000"/>
              </a:solidFill>
            </a:endParaRPr>
          </a:p>
          <a:p>
            <a:pPr marL="0" indent="0">
              <a:buNone/>
            </a:pPr>
            <a:endParaRPr lang="en-US" sz="1200" dirty="0">
              <a:solidFill>
                <a:srgbClr val="000000"/>
              </a:solidFill>
            </a:endParaRPr>
          </a:p>
          <a:p>
            <a:endParaRPr lang="en-US" b="1" dirty="0"/>
          </a:p>
          <a:p>
            <a:pPr marL="0" indent="0">
              <a:buNone/>
            </a:pP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43</a:t>
            </a:fld>
            <a:endParaRPr lang="en-US"/>
          </a:p>
        </p:txBody>
      </p:sp>
    </p:spTree>
    <p:extLst>
      <p:ext uri="{BB962C8B-B14F-4D97-AF65-F5344CB8AC3E}">
        <p14:creationId xmlns:p14="http://schemas.microsoft.com/office/powerpoint/2010/main" val="971576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Now, the student is irritated and gives you the middle finger. You calmly tell the student “ well, f___ you too”. </a:t>
            </a:r>
          </a:p>
          <a:p>
            <a:pPr marL="0" indent="0">
              <a:buNone/>
            </a:pPr>
            <a:r>
              <a:rPr lang="en-US" b="0" dirty="0"/>
              <a:t>Is this an acceptable action? Click yes or no.</a:t>
            </a:r>
          </a:p>
          <a:p>
            <a:pPr marL="0" indent="0">
              <a:buNone/>
            </a:pPr>
            <a:endParaRPr lang="en-US" sz="1200" dirty="0">
              <a:solidFill>
                <a:srgbClr val="000000"/>
              </a:solidFill>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44</a:t>
            </a:fld>
            <a:endParaRPr lang="en-US"/>
          </a:p>
        </p:txBody>
      </p:sp>
    </p:spTree>
    <p:extLst>
      <p:ext uri="{BB962C8B-B14F-4D97-AF65-F5344CB8AC3E}">
        <p14:creationId xmlns:p14="http://schemas.microsoft.com/office/powerpoint/2010/main" val="471561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the e</a:t>
            </a:r>
            <a:r>
              <a:rPr lang="en-US" sz="1200" dirty="0">
                <a:solidFill>
                  <a:srgbClr val="000000"/>
                </a:solidFill>
              </a:rPr>
              <a:t>mployees MAY NOT engage in any behaviors, either directly or indirectly with a student(s)  or in the presence of a student(s), that are unprofessional , unethical, illegal, immoral, or exploitative. </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45</a:t>
            </a:fld>
            <a:endParaRPr lang="en-US"/>
          </a:p>
        </p:txBody>
      </p:sp>
    </p:spTree>
    <p:extLst>
      <p:ext uri="{BB962C8B-B14F-4D97-AF65-F5344CB8AC3E}">
        <p14:creationId xmlns:p14="http://schemas.microsoft.com/office/powerpoint/2010/main" val="3004816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TELL: Correct, the employees should ignore the gesture and report the incident to administration or supervision. Do not engage in any behaviors, either directly or indirectly with a student(s) that </a:t>
            </a:r>
            <a:r>
              <a:rPr lang="en-US" b="0"/>
              <a:t>are unprofessional.</a:t>
            </a:r>
            <a:r>
              <a:rPr lang="en-US" sz="1200">
                <a:solidFill>
                  <a:srgbClr val="000000"/>
                </a:solidFill>
              </a:rPr>
              <a:t>Employees </a:t>
            </a:r>
            <a:r>
              <a:rPr lang="en-US" sz="1200" dirty="0">
                <a:solidFill>
                  <a:srgbClr val="000000"/>
                </a:solidFill>
              </a:rPr>
              <a:t>may</a:t>
            </a:r>
            <a:r>
              <a:rPr lang="en-US" sz="1200" baseline="0" dirty="0">
                <a:solidFill>
                  <a:srgbClr val="000000"/>
                </a:solidFill>
              </a:rPr>
              <a:t> not</a:t>
            </a:r>
            <a:r>
              <a:rPr lang="en-US" sz="1200" dirty="0">
                <a:solidFill>
                  <a:srgbClr val="000000"/>
                </a:solidFill>
              </a:rPr>
              <a:t> make hand gestures (middle finger) of any sort to the students. Click</a:t>
            </a:r>
            <a:r>
              <a:rPr lang="en-US" sz="1200" baseline="0" dirty="0">
                <a:solidFill>
                  <a:srgbClr val="000000"/>
                </a:solidFill>
              </a:rPr>
              <a:t> to continue.</a:t>
            </a: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46</a:t>
            </a:fld>
            <a:endParaRPr lang="en-US"/>
          </a:p>
        </p:txBody>
      </p:sp>
    </p:spTree>
    <p:extLst>
      <p:ext uri="{BB962C8B-B14F-4D97-AF65-F5344CB8AC3E}">
        <p14:creationId xmlns:p14="http://schemas.microsoft.com/office/powerpoint/2010/main" val="388058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 place his/her hand on top of the students hand and yell “ARE YOU STUPID, STOP ENTERING YOUR PIN”. Is this an acceptable action? Click yes or no.</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47</a:t>
            </a:fld>
            <a:endParaRPr lang="en-US"/>
          </a:p>
        </p:txBody>
      </p:sp>
    </p:spTree>
    <p:extLst>
      <p:ext uri="{BB962C8B-B14F-4D97-AF65-F5344CB8AC3E}">
        <p14:creationId xmlns:p14="http://schemas.microsoft.com/office/powerpoint/2010/main" val="4145369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Incorrect,</a:t>
            </a:r>
            <a:r>
              <a:rPr lang="en-US" b="0" baseline="0" dirty="0"/>
              <a:t> t</a:t>
            </a:r>
            <a:r>
              <a:rPr lang="en-US" b="0" dirty="0"/>
              <a:t>he employees may not touch or have physical contact with any student.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48</a:t>
            </a:fld>
            <a:endParaRPr lang="en-US"/>
          </a:p>
        </p:txBody>
      </p:sp>
    </p:spTree>
    <p:extLst>
      <p:ext uri="{BB962C8B-B14F-4D97-AF65-F5344CB8AC3E}">
        <p14:creationId xmlns:p14="http://schemas.microsoft.com/office/powerpoint/2010/main" val="7757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Correct, the employees may not touch or have physical contact with any student, or yell at a student. The employee must always remain calm and report the incident to supervision when students do not listen.</a:t>
            </a:r>
          </a:p>
          <a:p>
            <a:endParaRPr lang="en-US" b="0" dirty="0"/>
          </a:p>
          <a:p>
            <a:r>
              <a:rPr lang="en-US" b="0" dirty="0"/>
              <a:t>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49</a:t>
            </a:fld>
            <a:endParaRPr lang="en-US"/>
          </a:p>
        </p:txBody>
      </p:sp>
    </p:spTree>
    <p:extLst>
      <p:ext uri="{BB962C8B-B14F-4D97-AF65-F5344CB8AC3E}">
        <p14:creationId xmlns:p14="http://schemas.microsoft.com/office/powerpoint/2010/main" val="2924358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dirty="0"/>
              <a:t>The Food Services Managers have many responsibilities in the cafeteria.</a:t>
            </a:r>
            <a:r>
              <a:rPr lang="en-US" b="0" baseline="0" dirty="0"/>
              <a:t> They are responsible for the d</a:t>
            </a:r>
            <a:r>
              <a:rPr lang="en-US" b="0" dirty="0"/>
              <a:t>aily operation </a:t>
            </a:r>
            <a:r>
              <a:rPr lang="en-US" b="0" baseline="0" dirty="0"/>
              <a:t>and d</a:t>
            </a:r>
            <a:r>
              <a:rPr lang="en-US" b="0" dirty="0"/>
              <a:t>irecting food services employees</a:t>
            </a:r>
            <a:r>
              <a:rPr lang="en-US" b="0" baseline="0" dirty="0"/>
              <a:t> to </a:t>
            </a:r>
            <a:r>
              <a:rPr lang="en-US" b="0" dirty="0"/>
              <a:t>ensure customers are satisfied with their Café LA experience</a:t>
            </a:r>
            <a:r>
              <a:rPr lang="en-US" b="0" baseline="0" dirty="0"/>
              <a:t>. Also, they m</a:t>
            </a:r>
            <a:r>
              <a:rPr lang="en-US" b="0" dirty="0"/>
              <a:t>anage the cafeteria to ensure that it is successful and</a:t>
            </a:r>
            <a:r>
              <a:rPr lang="en-US" b="0" baseline="0" dirty="0"/>
              <a:t> a</a:t>
            </a:r>
            <a:r>
              <a:rPr lang="en-US" b="0" dirty="0"/>
              <a:t>ddress any complaints regarding</a:t>
            </a:r>
            <a:r>
              <a:rPr lang="en-US" b="0" baseline="0" dirty="0"/>
              <a:t> f</a:t>
            </a:r>
            <a:r>
              <a:rPr lang="en-US" b="0" dirty="0"/>
              <a:t>ood quality. In addition the Food Service Manager must ensure that all employees have been trained on all</a:t>
            </a:r>
            <a:r>
              <a:rPr lang="en-US" b="0" baseline="0" dirty="0"/>
              <a:t> relevant District Policies and procedures </a:t>
            </a:r>
            <a:r>
              <a:rPr lang="en-US" b="0" dirty="0"/>
              <a:t>and what their responsibilities are</a:t>
            </a:r>
            <a:r>
              <a:rPr lang="en-US" b="0" baseline="0" dirty="0"/>
              <a:t> </a:t>
            </a:r>
            <a:r>
              <a:rPr lang="en-US" b="0" dirty="0"/>
              <a:t>when it</a:t>
            </a:r>
            <a:r>
              <a:rPr lang="en-US" b="0" baseline="0" dirty="0"/>
              <a:t> comes to providing service to the students we feed.</a:t>
            </a:r>
            <a:r>
              <a:rPr lang="en-US" b="0" dirty="0"/>
              <a:t> </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a:t>
            </a:fld>
            <a:endParaRPr lang="en-US"/>
          </a:p>
        </p:txBody>
      </p:sp>
    </p:spTree>
    <p:extLst>
      <p:ext uri="{BB962C8B-B14F-4D97-AF65-F5344CB8AC3E}">
        <p14:creationId xmlns:p14="http://schemas.microsoft.com/office/powerpoint/2010/main" val="3652894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 lightly tap the students hand with a finger and calmly say “please stop entering your pin, the computer is frozen”.</a:t>
            </a:r>
            <a:r>
              <a:rPr lang="en-US" b="0" baseline="0" dirty="0"/>
              <a:t> </a:t>
            </a:r>
            <a:r>
              <a:rPr lang="en-US" b="0" dirty="0"/>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50</a:t>
            </a:fld>
            <a:endParaRPr lang="en-US"/>
          </a:p>
        </p:txBody>
      </p:sp>
    </p:spTree>
    <p:extLst>
      <p:ext uri="{BB962C8B-B14F-4D97-AF65-F5344CB8AC3E}">
        <p14:creationId xmlns:p14="http://schemas.microsoft.com/office/powerpoint/2010/main" val="3096198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Incorrect,</a:t>
            </a:r>
            <a:r>
              <a:rPr lang="en-US" b="0" baseline="0" dirty="0"/>
              <a:t> t</a:t>
            </a:r>
            <a:r>
              <a:rPr lang="en-US" b="0" dirty="0"/>
              <a:t>he employees may touch or have physical contact with any student. Click to continue.</a:t>
            </a:r>
          </a:p>
          <a:p>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51</a:t>
            </a:fld>
            <a:endParaRPr lang="en-US"/>
          </a:p>
        </p:txBody>
      </p:sp>
    </p:spTree>
    <p:extLst>
      <p:ext uri="{BB962C8B-B14F-4D97-AF65-F5344CB8AC3E}">
        <p14:creationId xmlns:p14="http://schemas.microsoft.com/office/powerpoint/2010/main" val="2144193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Correct, the employees can only ask the student to stop in a calm polite voice without touching or having physical contact with any student. </a:t>
            </a:r>
          </a:p>
          <a:p>
            <a:r>
              <a:rPr lang="en-US" b="0" dirty="0"/>
              <a:t>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52</a:t>
            </a:fld>
            <a:endParaRPr lang="en-US"/>
          </a:p>
        </p:txBody>
      </p:sp>
    </p:spTree>
    <p:extLst>
      <p:ext uri="{BB962C8B-B14F-4D97-AF65-F5344CB8AC3E}">
        <p14:creationId xmlns:p14="http://schemas.microsoft.com/office/powerpoint/2010/main" val="2915511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Should</a:t>
            </a:r>
            <a:r>
              <a:rPr lang="en-US" b="0" baseline="0" dirty="0"/>
              <a:t> the employee keep</a:t>
            </a:r>
            <a:r>
              <a:rPr lang="en-US" b="0" dirty="0"/>
              <a:t> his/her</a:t>
            </a:r>
            <a:r>
              <a:rPr lang="en-US" b="0" baseline="0" dirty="0"/>
              <a:t> </a:t>
            </a:r>
            <a:r>
              <a:rPr lang="en-US" b="0" dirty="0"/>
              <a:t>hands close to themselves and in a calm and stern voice tell the students “stop entering your pins at the same time”.</a:t>
            </a:r>
            <a:r>
              <a:rPr lang="en-US" b="0" baseline="0" dirty="0"/>
              <a:t> </a:t>
            </a:r>
            <a:r>
              <a:rPr lang="en-US" b="0" dirty="0"/>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53</a:t>
            </a:fld>
            <a:endParaRPr lang="en-US"/>
          </a:p>
        </p:txBody>
      </p:sp>
    </p:spTree>
    <p:extLst>
      <p:ext uri="{BB962C8B-B14F-4D97-AF65-F5344CB8AC3E}">
        <p14:creationId xmlns:p14="http://schemas.microsoft.com/office/powerpoint/2010/main" val="36866181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a:t>
            </a:r>
            <a:r>
              <a:rPr lang="en-US" sz="1200" b="0" dirty="0">
                <a:solidFill>
                  <a:srgbClr val="000000"/>
                </a:solidFill>
              </a:rPr>
              <a:t>e</a:t>
            </a:r>
            <a:r>
              <a:rPr lang="en-US" sz="1200" dirty="0">
                <a:solidFill>
                  <a:srgbClr val="000000"/>
                </a:solidFill>
              </a:rPr>
              <a:t>mployees MAY NOT make statements or comments that are not age appropriate and professional, or which may be considered sexual harassment in nature, either indirectly or in the presence of any student.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54</a:t>
            </a:fld>
            <a:endParaRPr lang="en-US"/>
          </a:p>
        </p:txBody>
      </p:sp>
    </p:spTree>
    <p:extLst>
      <p:ext uri="{BB962C8B-B14F-4D97-AF65-F5344CB8AC3E}">
        <p14:creationId xmlns:p14="http://schemas.microsoft.com/office/powerpoint/2010/main" val="2381141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Correct, the e</a:t>
            </a:r>
            <a:r>
              <a:rPr lang="en-US" sz="1200" dirty="0">
                <a:solidFill>
                  <a:srgbClr val="000000"/>
                </a:solidFill>
              </a:rPr>
              <a:t>mployees must keep their hands to themselves and remain calm. In a low polite voice ask the students to remove their hands from the pin pads to allow CMS to work.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55</a:t>
            </a:fld>
            <a:endParaRPr lang="en-US"/>
          </a:p>
        </p:txBody>
      </p:sp>
    </p:spTree>
    <p:extLst>
      <p:ext uri="{BB962C8B-B14F-4D97-AF65-F5344CB8AC3E}">
        <p14:creationId xmlns:p14="http://schemas.microsoft.com/office/powerpoint/2010/main" val="294830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Scenario number five, selecting food.</a:t>
            </a:r>
            <a:r>
              <a:rPr lang="en-US" b="0" baseline="0" dirty="0"/>
              <a:t> </a:t>
            </a:r>
            <a:r>
              <a:rPr lang="en-US" b="0" dirty="0"/>
              <a:t>The Food Services Worker assigned to work the serving line or window for lunch is replenishing the burritos for the students. The student selects the burrito in the back, instead of the burrito in the front. How would you react?</a:t>
            </a:r>
          </a:p>
          <a:p>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56</a:t>
            </a:fld>
            <a:endParaRPr lang="en-US"/>
          </a:p>
        </p:txBody>
      </p:sp>
    </p:spTree>
    <p:extLst>
      <p:ext uri="{BB962C8B-B14F-4D97-AF65-F5344CB8AC3E}">
        <p14:creationId xmlns:p14="http://schemas.microsoft.com/office/powerpoint/2010/main" val="3579690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a:t>
            </a:r>
            <a:r>
              <a:rPr lang="en-US" b="0" baseline="0" dirty="0"/>
              <a:t> should </a:t>
            </a:r>
            <a:r>
              <a:rPr lang="en-US" sz="1200" b="0" baseline="0" dirty="0">
                <a:solidFill>
                  <a:srgbClr val="000000"/>
                </a:solidFill>
              </a:rPr>
              <a:t>s</a:t>
            </a:r>
            <a:r>
              <a:rPr lang="en-US" sz="1200" dirty="0">
                <a:solidFill>
                  <a:srgbClr val="000000"/>
                </a:solidFill>
              </a:rPr>
              <a:t>cold the student with your finger pointed and yell “you need to choose the burrito in the front you brat, hurry up”.</a:t>
            </a:r>
            <a:r>
              <a:rPr lang="en-US" sz="1200" baseline="0" dirty="0">
                <a:solidFill>
                  <a:srgbClr val="000000"/>
                </a:solidFill>
              </a:rPr>
              <a:t> </a:t>
            </a:r>
            <a:r>
              <a:rPr lang="en-US" sz="1200" dirty="0">
                <a:solidFill>
                  <a:srgbClr val="000000"/>
                </a:solidFill>
              </a:rPr>
              <a:t>Is this an acceptable action? Click yes or no.</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57</a:t>
            </a:fld>
            <a:endParaRPr lang="en-US"/>
          </a:p>
        </p:txBody>
      </p:sp>
    </p:spTree>
    <p:extLst>
      <p:ext uri="{BB962C8B-B14F-4D97-AF65-F5344CB8AC3E}">
        <p14:creationId xmlns:p14="http://schemas.microsoft.com/office/powerpoint/2010/main" val="3977114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the </a:t>
            </a:r>
            <a:r>
              <a:rPr lang="en-US" sz="1200" b="0" dirty="0">
                <a:solidFill>
                  <a:srgbClr val="000000"/>
                </a:solidFill>
              </a:rPr>
              <a:t>e</a:t>
            </a:r>
            <a:r>
              <a:rPr lang="en-US" sz="1200" dirty="0">
                <a:solidFill>
                  <a:srgbClr val="000000"/>
                </a:solidFill>
              </a:rPr>
              <a:t>mployees MAY NOT make statements or comments that are not age appropriate and professional, or which may be considered sexual harassment in nature, either indirectly or in the presence of any student.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58</a:t>
            </a:fld>
            <a:endParaRPr lang="en-US"/>
          </a:p>
        </p:txBody>
      </p:sp>
    </p:spTree>
    <p:extLst>
      <p:ext uri="{BB962C8B-B14F-4D97-AF65-F5344CB8AC3E}">
        <p14:creationId xmlns:p14="http://schemas.microsoft.com/office/powerpoint/2010/main" val="9697783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Correct, the </a:t>
            </a:r>
            <a:r>
              <a:rPr lang="en-US" sz="1200" b="0" dirty="0">
                <a:solidFill>
                  <a:srgbClr val="000000"/>
                </a:solidFill>
              </a:rPr>
              <a:t>e</a:t>
            </a:r>
            <a:r>
              <a:rPr lang="en-US" sz="1200" dirty="0">
                <a:solidFill>
                  <a:srgbClr val="000000"/>
                </a:solidFill>
              </a:rPr>
              <a:t>mployees MAY NOT make statements or comments that are not age appropriate and professional, or which may be considered sexual harassment in nature, either indirectly or in the presence of any student.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59</a:t>
            </a:fld>
            <a:endParaRPr lang="en-US"/>
          </a:p>
        </p:txBody>
      </p:sp>
    </p:spTree>
    <p:extLst>
      <p:ext uri="{BB962C8B-B14F-4D97-AF65-F5344CB8AC3E}">
        <p14:creationId xmlns:p14="http://schemas.microsoft.com/office/powerpoint/2010/main" val="14065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The customer is anyone who buys a product or service. The Food Services customer’s include students, administration, teachers, office staff, building and grounds workers, food services staff as well as the parents. Our student customers use cash or pin numbers in exchange for food items. In addition adults are able to purchase food items as well. </a:t>
            </a:r>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6</a:t>
            </a:fld>
            <a:endParaRPr lang="en-US"/>
          </a:p>
        </p:txBody>
      </p:sp>
    </p:spTree>
    <p:extLst>
      <p:ext uri="{BB962C8B-B14F-4D97-AF65-F5344CB8AC3E}">
        <p14:creationId xmlns:p14="http://schemas.microsoft.com/office/powerpoint/2010/main" val="2946384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a:t>
            </a:r>
            <a:r>
              <a:rPr lang="en-US" b="0" baseline="0" dirty="0"/>
              <a:t>employee should </a:t>
            </a:r>
            <a:r>
              <a:rPr lang="en-US" sz="1200" b="0" baseline="0" dirty="0">
                <a:solidFill>
                  <a:srgbClr val="000000"/>
                </a:solidFill>
              </a:rPr>
              <a:t>w</a:t>
            </a:r>
            <a:r>
              <a:rPr lang="en-US" sz="1200" b="0" dirty="0">
                <a:solidFill>
                  <a:srgbClr val="000000"/>
                </a:solidFill>
              </a:rPr>
              <a:t>a</a:t>
            </a:r>
            <a:r>
              <a:rPr lang="en-US" sz="1200" dirty="0">
                <a:solidFill>
                  <a:srgbClr val="000000"/>
                </a:solidFill>
              </a:rPr>
              <a:t>lk around the counter, grab the burrito from the students hand and yell “I told you to put the burrito back, are you stupid”. </a:t>
            </a:r>
            <a:r>
              <a:rPr lang="en-US" sz="1200" baseline="0" dirty="0">
                <a:solidFill>
                  <a:srgbClr val="000000"/>
                </a:solidFill>
              </a:rPr>
              <a:t> </a:t>
            </a:r>
            <a:r>
              <a:rPr lang="en-US" sz="1200" dirty="0">
                <a:solidFill>
                  <a:srgbClr val="000000"/>
                </a:solidFill>
              </a:rPr>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60</a:t>
            </a:fld>
            <a:endParaRPr lang="en-US"/>
          </a:p>
        </p:txBody>
      </p:sp>
    </p:spTree>
    <p:extLst>
      <p:ext uri="{BB962C8B-B14F-4D97-AF65-F5344CB8AC3E}">
        <p14:creationId xmlns:p14="http://schemas.microsoft.com/office/powerpoint/2010/main" val="2052021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TELL: Incorrect,</a:t>
            </a:r>
            <a:r>
              <a:rPr lang="en-US" b="0" baseline="0" dirty="0"/>
              <a:t> the e</a:t>
            </a:r>
            <a:r>
              <a:rPr lang="en-US" b="0" dirty="0"/>
              <a:t>mployees MAY NOT engage in any behaviors, either directly or indirectly with a student(s)  or in the presence of a student(s), that are unprofessional , unethical, illegal, immoral, or exploitative. Click to continue.</a:t>
            </a:r>
          </a:p>
        </p:txBody>
      </p:sp>
      <p:sp>
        <p:nvSpPr>
          <p:cNvPr id="4" name="Slide Number Placeholder 3"/>
          <p:cNvSpPr>
            <a:spLocks noGrp="1"/>
          </p:cNvSpPr>
          <p:nvPr>
            <p:ph type="sldNum" sz="quarter" idx="10"/>
          </p:nvPr>
        </p:nvSpPr>
        <p:spPr/>
        <p:txBody>
          <a:bodyPr/>
          <a:lstStyle/>
          <a:p>
            <a:fld id="{D516E0BC-51EE-4218-A209-CC610A508EDD}" type="slidenum">
              <a:rPr lang="en-US" smtClean="0"/>
              <a:t>61</a:t>
            </a:fld>
            <a:endParaRPr lang="en-US"/>
          </a:p>
        </p:txBody>
      </p:sp>
    </p:spTree>
    <p:extLst>
      <p:ext uri="{BB962C8B-B14F-4D97-AF65-F5344CB8AC3E}">
        <p14:creationId xmlns:p14="http://schemas.microsoft.com/office/powerpoint/2010/main" val="2513137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Correct, the </a:t>
            </a:r>
            <a:r>
              <a:rPr lang="en-US" sz="1200" b="0" dirty="0">
                <a:solidFill>
                  <a:srgbClr val="000000"/>
                </a:solidFill>
              </a:rPr>
              <a:t>e</a:t>
            </a:r>
            <a:r>
              <a:rPr lang="en-US" sz="1200" dirty="0">
                <a:solidFill>
                  <a:srgbClr val="000000"/>
                </a:solidFill>
              </a:rPr>
              <a:t>mployees MAY NOT engage in any behaviors, either directly or indirectly with a student(s)  or in the presence of a student(s), that are unprofessional , unethical, illegal, immoral, or exploitative. </a:t>
            </a:r>
            <a:r>
              <a:rPr lang="en-US" b="0" dirty="0"/>
              <a:t>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62</a:t>
            </a:fld>
            <a:endParaRPr lang="en-US"/>
          </a:p>
        </p:txBody>
      </p:sp>
    </p:spTree>
    <p:extLst>
      <p:ext uri="{BB962C8B-B14F-4D97-AF65-F5344CB8AC3E}">
        <p14:creationId xmlns:p14="http://schemas.microsoft.com/office/powerpoint/2010/main" val="3533865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sz="1200" dirty="0">
                <a:solidFill>
                  <a:srgbClr val="000000"/>
                </a:solidFill>
              </a:rPr>
              <a:t>When the student reaches for the burrito in the back the</a:t>
            </a:r>
            <a:r>
              <a:rPr lang="en-US" sz="1200" baseline="0" dirty="0">
                <a:solidFill>
                  <a:srgbClr val="000000"/>
                </a:solidFill>
              </a:rPr>
              <a:t> employee</a:t>
            </a:r>
            <a:r>
              <a:rPr lang="en-US" sz="1200" dirty="0">
                <a:solidFill>
                  <a:srgbClr val="000000"/>
                </a:solidFill>
              </a:rPr>
              <a:t> hits or slaps her hand. 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63</a:t>
            </a:fld>
            <a:endParaRPr lang="en-US"/>
          </a:p>
        </p:txBody>
      </p:sp>
    </p:spTree>
    <p:extLst>
      <p:ext uri="{BB962C8B-B14F-4D97-AF65-F5344CB8AC3E}">
        <p14:creationId xmlns:p14="http://schemas.microsoft.com/office/powerpoint/2010/main" val="3054736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b="0" baseline="0" dirty="0"/>
              <a:t>Incorrect, t</a:t>
            </a:r>
            <a:r>
              <a:rPr lang="en-US" b="0" dirty="0"/>
              <a:t>he employees may not touch or have physical contact with any student. 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64</a:t>
            </a:fld>
            <a:endParaRPr lang="en-US"/>
          </a:p>
        </p:txBody>
      </p:sp>
    </p:spTree>
    <p:extLst>
      <p:ext uri="{BB962C8B-B14F-4D97-AF65-F5344CB8AC3E}">
        <p14:creationId xmlns:p14="http://schemas.microsoft.com/office/powerpoint/2010/main" val="413951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TELL: </a:t>
            </a:r>
            <a:r>
              <a:rPr lang="en-US" sz="1200" b="0" baseline="0" dirty="0">
                <a:solidFill>
                  <a:schemeClr val="tx1"/>
                </a:solidFill>
              </a:rPr>
              <a:t>C</a:t>
            </a:r>
            <a:r>
              <a:rPr lang="en-US" b="0" baseline="0" dirty="0"/>
              <a:t>orrect, t</a:t>
            </a:r>
            <a:r>
              <a:rPr lang="en-US" b="0" dirty="0"/>
              <a:t>he employees may not touch or have physical contact with any student. Click to continue.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65</a:t>
            </a:fld>
            <a:endParaRPr lang="en-US"/>
          </a:p>
        </p:txBody>
      </p:sp>
    </p:spTree>
    <p:extLst>
      <p:ext uri="{BB962C8B-B14F-4D97-AF65-F5344CB8AC3E}">
        <p14:creationId xmlns:p14="http://schemas.microsoft.com/office/powerpoint/2010/main" val="25137175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 s</a:t>
            </a:r>
            <a:r>
              <a:rPr lang="en-US" dirty="0"/>
              <a:t>mile and allow the student to select the item of their choice.</a:t>
            </a:r>
            <a:r>
              <a:rPr lang="en-US" baseline="0" dirty="0"/>
              <a:t> </a:t>
            </a:r>
            <a:r>
              <a:rPr lang="en-US" dirty="0"/>
              <a:t>Is this an acceptable action? Click yes or no.</a:t>
            </a:r>
          </a:p>
          <a:p>
            <a:endParaRPr lang="en-US"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66</a:t>
            </a:fld>
            <a:endParaRPr lang="en-US"/>
          </a:p>
        </p:txBody>
      </p:sp>
    </p:spTree>
    <p:extLst>
      <p:ext uri="{BB962C8B-B14F-4D97-AF65-F5344CB8AC3E}">
        <p14:creationId xmlns:p14="http://schemas.microsoft.com/office/powerpoint/2010/main" val="29592900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Correct, the employees will welcome the student to Café LA and allow the student to select food items in the </a:t>
            </a:r>
            <a:r>
              <a:rPr lang="en-US" dirty="0"/>
              <a:t>front, back, bottom, or top of the service line or window area. Click to continue.</a:t>
            </a:r>
          </a:p>
        </p:txBody>
      </p:sp>
      <p:sp>
        <p:nvSpPr>
          <p:cNvPr id="4" name="Slide Number Placeholder 3"/>
          <p:cNvSpPr>
            <a:spLocks noGrp="1"/>
          </p:cNvSpPr>
          <p:nvPr>
            <p:ph type="sldNum" sz="quarter" idx="10"/>
          </p:nvPr>
        </p:nvSpPr>
        <p:spPr/>
        <p:txBody>
          <a:bodyPr/>
          <a:lstStyle/>
          <a:p>
            <a:fld id="{D516E0BC-51EE-4218-A209-CC610A508EDD}" type="slidenum">
              <a:rPr lang="en-US" smtClean="0"/>
              <a:t>67</a:t>
            </a:fld>
            <a:endParaRPr lang="en-US"/>
          </a:p>
        </p:txBody>
      </p:sp>
    </p:spTree>
    <p:extLst>
      <p:ext uri="{BB962C8B-B14F-4D97-AF65-F5344CB8AC3E}">
        <p14:creationId xmlns:p14="http://schemas.microsoft.com/office/powerpoint/2010/main" val="1310098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Incorrect, the</a:t>
            </a:r>
            <a:r>
              <a:rPr lang="en-US" b="0" baseline="0" dirty="0"/>
              <a:t> </a:t>
            </a:r>
            <a:r>
              <a:rPr lang="en-US" sz="1200" b="0" baseline="0" dirty="0">
                <a:solidFill>
                  <a:srgbClr val="000000"/>
                </a:solidFill>
              </a:rPr>
              <a:t>e</a:t>
            </a:r>
            <a:r>
              <a:rPr lang="en-US" sz="1200" dirty="0">
                <a:solidFill>
                  <a:srgbClr val="000000"/>
                </a:solidFill>
              </a:rPr>
              <a:t>mployees may not touch or have physical contact with any student</a:t>
            </a:r>
            <a:r>
              <a:rPr lang="en-US" sz="1200" baseline="0" dirty="0">
                <a:solidFill>
                  <a:srgbClr val="000000"/>
                </a:solidFill>
              </a:rPr>
              <a:t> and </a:t>
            </a:r>
            <a:r>
              <a:rPr lang="en-US" sz="1200" dirty="0">
                <a:solidFill>
                  <a:srgbClr val="000000"/>
                </a:solidFill>
              </a:rPr>
              <a:t>must be professional </a:t>
            </a:r>
            <a:r>
              <a:rPr lang="en-US" sz="1200">
                <a:solidFill>
                  <a:srgbClr val="000000"/>
                </a:solidFill>
              </a:rPr>
              <a:t>and courteous </a:t>
            </a:r>
            <a:r>
              <a:rPr lang="en-US" sz="1200" dirty="0">
                <a:solidFill>
                  <a:srgbClr val="000000"/>
                </a:solidFill>
              </a:rPr>
              <a:t>to all customers who enter Café LA. Click to continue.</a:t>
            </a:r>
          </a:p>
          <a:p>
            <a:endParaRPr lang="en-US"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68</a:t>
            </a:fld>
            <a:endParaRPr lang="en-US"/>
          </a:p>
        </p:txBody>
      </p:sp>
    </p:spTree>
    <p:extLst>
      <p:ext uri="{BB962C8B-B14F-4D97-AF65-F5344CB8AC3E}">
        <p14:creationId xmlns:p14="http://schemas.microsoft.com/office/powerpoint/2010/main" val="13357837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TELL:</a:t>
            </a:r>
            <a:r>
              <a:rPr lang="en-US" sz="1200" dirty="0">
                <a:solidFill>
                  <a:srgbClr val="000000"/>
                </a:solidFill>
              </a:rPr>
              <a:t> Scenario</a:t>
            </a:r>
            <a:r>
              <a:rPr lang="en-US" sz="1200" baseline="0" dirty="0">
                <a:solidFill>
                  <a:srgbClr val="000000"/>
                </a:solidFill>
              </a:rPr>
              <a:t> six, Disorganized line. </a:t>
            </a:r>
            <a:r>
              <a:rPr lang="en-US" sz="1200" dirty="0">
                <a:solidFill>
                  <a:srgbClr val="000000"/>
                </a:solidFill>
              </a:rPr>
              <a:t>The bell rang for lunch and the students are not in a single file line. They are wild, loud, and participating in horseplay. How</a:t>
            </a:r>
            <a:r>
              <a:rPr lang="en-US" sz="1200" baseline="0" dirty="0">
                <a:solidFill>
                  <a:srgbClr val="000000"/>
                </a:solidFill>
              </a:rPr>
              <a:t> would you react?</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69</a:t>
            </a:fld>
            <a:endParaRPr lang="en-US"/>
          </a:p>
        </p:txBody>
      </p:sp>
    </p:spTree>
    <p:extLst>
      <p:ext uri="{BB962C8B-B14F-4D97-AF65-F5344CB8AC3E}">
        <p14:creationId xmlns:p14="http://schemas.microsoft.com/office/powerpoint/2010/main" val="38015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0" dirty="0"/>
              <a:t>:</a:t>
            </a:r>
            <a:r>
              <a:rPr lang="en-US" b="0" baseline="0" dirty="0"/>
              <a:t> </a:t>
            </a:r>
            <a:r>
              <a:rPr lang="en-US" b="0" dirty="0"/>
              <a:t>Food Services provides meals primarily to the students. The students are our</a:t>
            </a:r>
            <a:r>
              <a:rPr lang="en-US" b="0" baseline="0" dirty="0"/>
              <a:t> most important clients</a:t>
            </a:r>
            <a:r>
              <a:rPr lang="en-US" b="0" dirty="0"/>
              <a:t>, but many times we as employees may overlook this.</a:t>
            </a:r>
            <a:r>
              <a:rPr lang="en-US" b="0" baseline="0" dirty="0"/>
              <a:t> T</a:t>
            </a:r>
            <a:r>
              <a:rPr lang="en-US" b="0" dirty="0"/>
              <a:t>he cafeteria can be hectic, noisy, and at times there is a need to deal with a dissatisfied student customers which can be stressful and challenging.</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The Food Services Employees must always keep their composure and refrain from getting into an argument or becoming physical with students. As a</a:t>
            </a:r>
            <a:r>
              <a:rPr lang="en-US" b="0" baseline="0" dirty="0"/>
              <a:t> food service employees, we</a:t>
            </a:r>
            <a:r>
              <a:rPr lang="en-US" b="0" dirty="0"/>
              <a:t> should </a:t>
            </a:r>
            <a:r>
              <a:rPr lang="en-US" b="1" dirty="0"/>
              <a:t>Smile,</a:t>
            </a:r>
            <a:r>
              <a:rPr lang="en-US" b="0" dirty="0"/>
              <a:t> be pleasant and kind to our customers at all times. This is key</a:t>
            </a:r>
            <a:r>
              <a:rPr lang="en-US" b="0" baseline="0" dirty="0"/>
              <a:t> </a:t>
            </a:r>
            <a:r>
              <a:rPr lang="en-US" b="0" dirty="0"/>
              <a:t>to</a:t>
            </a:r>
            <a:r>
              <a:rPr lang="en-US" b="0" baseline="0" dirty="0"/>
              <a:t> providing exceptional customer service.</a:t>
            </a:r>
          </a:p>
          <a:p>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7</a:t>
            </a:fld>
            <a:endParaRPr lang="en-US"/>
          </a:p>
        </p:txBody>
      </p:sp>
    </p:spTree>
    <p:extLst>
      <p:ext uri="{BB962C8B-B14F-4D97-AF65-F5344CB8AC3E}">
        <p14:creationId xmlns:p14="http://schemas.microsoft.com/office/powerpoint/2010/main" val="4019209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 push the students in a line and yell “ stop acting like animals you kids belong in the zoo”.</a:t>
            </a:r>
            <a:r>
              <a:rPr lang="en-US" b="0" baseline="0" dirty="0"/>
              <a:t> </a:t>
            </a:r>
            <a:r>
              <a:rPr lang="en-US" b="0" dirty="0"/>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70</a:t>
            </a:fld>
            <a:endParaRPr lang="en-US"/>
          </a:p>
        </p:txBody>
      </p:sp>
    </p:spTree>
    <p:extLst>
      <p:ext uri="{BB962C8B-B14F-4D97-AF65-F5344CB8AC3E}">
        <p14:creationId xmlns:p14="http://schemas.microsoft.com/office/powerpoint/2010/main" val="1288201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0" dirty="0"/>
              <a:t>: Incorrect,</a:t>
            </a:r>
            <a:r>
              <a:rPr lang="en-US" b="0" baseline="0" dirty="0"/>
              <a:t> the e</a:t>
            </a:r>
            <a:r>
              <a:rPr lang="en-US" dirty="0"/>
              <a:t>mployees MAY NOT make statements or comments that are not age appropriate and professional, or which may be considered sexual harassment in nature, either indirectly or in the presence of any student</a:t>
            </a:r>
            <a:r>
              <a:rPr lang="en-US" baseline="0" dirty="0"/>
              <a:t> or t</a:t>
            </a:r>
            <a:r>
              <a:rPr lang="en-US" dirty="0"/>
              <a:t>ouch or have physical contact with any student. Click to continue.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71</a:t>
            </a:fld>
            <a:endParaRPr lang="en-US"/>
          </a:p>
        </p:txBody>
      </p:sp>
    </p:spTree>
    <p:extLst>
      <p:ext uri="{BB962C8B-B14F-4D97-AF65-F5344CB8AC3E}">
        <p14:creationId xmlns:p14="http://schemas.microsoft.com/office/powerpoint/2010/main" val="16925849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Correct,</a:t>
            </a:r>
            <a:r>
              <a:rPr lang="en-US" b="0" baseline="0" dirty="0"/>
              <a:t> the e</a:t>
            </a:r>
            <a:r>
              <a:rPr lang="en-US" dirty="0"/>
              <a:t>mployees MAY NOT make statements or comments that are not age appropriate and professional, or which may be considered sexual harassment in nature, either indirectly or in the presence of any student</a:t>
            </a:r>
            <a:r>
              <a:rPr lang="en-US" baseline="0" dirty="0"/>
              <a:t> or t</a:t>
            </a:r>
            <a:r>
              <a:rPr lang="en-US" dirty="0"/>
              <a:t>ouch or have physical contact with any student. Click to continue.</a:t>
            </a:r>
          </a:p>
          <a:p>
            <a:endParaRPr lang="en-US" b="1"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72</a:t>
            </a:fld>
            <a:endParaRPr lang="en-US"/>
          </a:p>
        </p:txBody>
      </p:sp>
    </p:spTree>
    <p:extLst>
      <p:ext uri="{BB962C8B-B14F-4D97-AF65-F5344CB8AC3E}">
        <p14:creationId xmlns:p14="http://schemas.microsoft.com/office/powerpoint/2010/main" val="2678552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a:t>
            </a:r>
            <a:r>
              <a:rPr lang="en-US" b="0" baseline="0" dirty="0"/>
              <a:t> im</a:t>
            </a:r>
            <a:r>
              <a:rPr lang="en-US" sz="1200" b="0" dirty="0">
                <a:solidFill>
                  <a:srgbClr val="000000"/>
                </a:solidFill>
              </a:rPr>
              <a:t>mediately </a:t>
            </a:r>
            <a:r>
              <a:rPr lang="en-US" sz="1200" dirty="0">
                <a:solidFill>
                  <a:srgbClr val="000000"/>
                </a:solidFill>
              </a:rPr>
              <a:t>call supervision or administration to handle the situation.</a:t>
            </a:r>
            <a:r>
              <a:rPr lang="en-US" sz="1200" baseline="0" dirty="0">
                <a:solidFill>
                  <a:srgbClr val="000000"/>
                </a:solidFill>
              </a:rPr>
              <a:t> </a:t>
            </a:r>
            <a:r>
              <a:rPr lang="en-US" sz="1200" dirty="0">
                <a:solidFill>
                  <a:srgbClr val="000000"/>
                </a:solidFill>
              </a:rPr>
              <a:t>Is this an acceptable action?</a:t>
            </a:r>
          </a:p>
          <a:p>
            <a:r>
              <a:rPr lang="en-US" b="0" dirty="0"/>
              <a:t>Click yes or no.</a:t>
            </a:r>
          </a:p>
        </p:txBody>
      </p:sp>
      <p:sp>
        <p:nvSpPr>
          <p:cNvPr id="4" name="Slide Number Placeholder 3"/>
          <p:cNvSpPr>
            <a:spLocks noGrp="1"/>
          </p:cNvSpPr>
          <p:nvPr>
            <p:ph type="sldNum" sz="quarter" idx="10"/>
          </p:nvPr>
        </p:nvSpPr>
        <p:spPr/>
        <p:txBody>
          <a:bodyPr/>
          <a:lstStyle/>
          <a:p>
            <a:fld id="{D516E0BC-51EE-4218-A209-CC610A508EDD}" type="slidenum">
              <a:rPr lang="en-US" smtClean="0"/>
              <a:t>73</a:t>
            </a:fld>
            <a:endParaRPr lang="en-US"/>
          </a:p>
        </p:txBody>
      </p:sp>
    </p:spTree>
    <p:extLst>
      <p:ext uri="{BB962C8B-B14F-4D97-AF65-F5344CB8AC3E}">
        <p14:creationId xmlns:p14="http://schemas.microsoft.com/office/powerpoint/2010/main" val="31853866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Correct, </a:t>
            </a:r>
            <a:r>
              <a:rPr lang="en-US" sz="1200" b="0" dirty="0">
                <a:solidFill>
                  <a:srgbClr val="000000"/>
                </a:solidFill>
              </a:rPr>
              <a:t>i</a:t>
            </a:r>
            <a:r>
              <a:rPr lang="en-US" sz="1200" dirty="0">
                <a:solidFill>
                  <a:srgbClr val="000000"/>
                </a:solidFill>
              </a:rPr>
              <a:t>mmediately locate/call supervision or administration to take control of the situation.</a:t>
            </a:r>
            <a:endParaRPr lang="en-US" sz="800" dirty="0">
              <a:solidFill>
                <a:srgbClr val="000000"/>
              </a:solidFill>
            </a:endParaRPr>
          </a:p>
          <a:p>
            <a:pPr marL="0" indent="0">
              <a:buNone/>
            </a:pPr>
            <a:r>
              <a:rPr lang="en-US" sz="1200" dirty="0">
                <a:solidFill>
                  <a:srgbClr val="000000"/>
                </a:solidFill>
              </a:rPr>
              <a:t>Manager must always be present during lunch service to assist with keeping students in line.</a:t>
            </a:r>
          </a:p>
          <a:p>
            <a:pPr marL="0" indent="0">
              <a:buNone/>
            </a:pPr>
            <a:r>
              <a:rPr lang="en-US" sz="1200" dirty="0">
                <a:solidFill>
                  <a:srgbClr val="000000"/>
                </a:solidFill>
              </a:rPr>
              <a:t>If keeping students in line is a frequent issue the FSM must seek assistance from the principal and notify the AFSS. </a:t>
            </a:r>
            <a:r>
              <a:rPr lang="en-US" baseline="0" dirty="0"/>
              <a:t>If keeping students in line is a frequent issue the FSM must seek assistance from the principal and notify the AFSS. Click to continue.</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74</a:t>
            </a:fld>
            <a:endParaRPr lang="en-US"/>
          </a:p>
        </p:txBody>
      </p:sp>
    </p:spTree>
    <p:extLst>
      <p:ext uri="{BB962C8B-B14F-4D97-AF65-F5344CB8AC3E}">
        <p14:creationId xmlns:p14="http://schemas.microsoft.com/office/powerpoint/2010/main" val="15821020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rPr>
              <a:t>TELL: </a:t>
            </a:r>
            <a:r>
              <a:rPr lang="en-US" sz="1200" b="0" dirty="0">
                <a:solidFill>
                  <a:srgbClr val="000000"/>
                </a:solidFill>
              </a:rPr>
              <a:t>Incorrect, the e</a:t>
            </a:r>
            <a:r>
              <a:rPr lang="en-US" sz="1200" dirty="0">
                <a:solidFill>
                  <a:srgbClr val="000000"/>
                </a:solidFill>
              </a:rPr>
              <a:t>mployee MAY NOT engage in any behaviors, either directly or indirectly with a student(s)  or in the presence of a student(s), that are unprofessional , unethical, illegal, immoral, or exploitative. Click to continue.</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75</a:t>
            </a:fld>
            <a:endParaRPr lang="en-US"/>
          </a:p>
        </p:txBody>
      </p:sp>
    </p:spTree>
    <p:extLst>
      <p:ext uri="{BB962C8B-B14F-4D97-AF65-F5344CB8AC3E}">
        <p14:creationId xmlns:p14="http://schemas.microsoft.com/office/powerpoint/2010/main" val="35013908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TELL:</a:t>
            </a:r>
            <a:r>
              <a:rPr lang="en-US" sz="1200" b="1" baseline="0" dirty="0">
                <a:solidFill>
                  <a:srgbClr val="000000"/>
                </a:solidFill>
              </a:rPr>
              <a:t> </a:t>
            </a:r>
            <a:r>
              <a:rPr lang="en-US" sz="1200" b="0" baseline="0" dirty="0">
                <a:solidFill>
                  <a:srgbClr val="000000"/>
                </a:solidFill>
              </a:rPr>
              <a:t>Scenario seven. </a:t>
            </a:r>
            <a:r>
              <a:rPr lang="en-US" sz="1200" dirty="0">
                <a:solidFill>
                  <a:srgbClr val="000000"/>
                </a:solidFill>
              </a:rPr>
              <a:t>A student select a non reimbursable meal. The employee instructs the student to select a vegetable or fruit. The student grabs the baby carrots and says “are you happy now, </a:t>
            </a:r>
            <a:r>
              <a:rPr lang="en-US" sz="1200" dirty="0" err="1">
                <a:solidFill>
                  <a:srgbClr val="000000"/>
                </a:solidFill>
              </a:rPr>
              <a:t>a__hole</a:t>
            </a:r>
            <a:r>
              <a:rPr lang="en-US" sz="1200" dirty="0">
                <a:solidFill>
                  <a:srgbClr val="000000"/>
                </a:solidFill>
              </a:rPr>
              <a:t>!” and throws the carrots at the employee. How would you react?</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76</a:t>
            </a:fld>
            <a:endParaRPr lang="en-US"/>
          </a:p>
        </p:txBody>
      </p:sp>
    </p:spTree>
    <p:extLst>
      <p:ext uri="{BB962C8B-B14F-4D97-AF65-F5344CB8AC3E}">
        <p14:creationId xmlns:p14="http://schemas.microsoft.com/office/powerpoint/2010/main" val="34395255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a:t>
            </a:r>
            <a:r>
              <a:rPr lang="en-US" b="0" baseline="0" dirty="0"/>
              <a:t> </a:t>
            </a:r>
            <a:r>
              <a:rPr lang="en-US" sz="1200" b="0" baseline="0" dirty="0">
                <a:solidFill>
                  <a:srgbClr val="000000"/>
                </a:solidFill>
              </a:rPr>
              <a:t>e</a:t>
            </a:r>
            <a:r>
              <a:rPr lang="en-US" sz="1200" dirty="0">
                <a:solidFill>
                  <a:srgbClr val="000000"/>
                </a:solidFill>
              </a:rPr>
              <a:t>mployee should pick up another bag of baby carrots and throws the carrots at the student.</a:t>
            </a:r>
          </a:p>
          <a:p>
            <a:r>
              <a:rPr lang="en-US" sz="1200" dirty="0">
                <a:solidFill>
                  <a:srgbClr val="000000"/>
                </a:solidFill>
              </a:rPr>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77</a:t>
            </a:fld>
            <a:endParaRPr lang="en-US"/>
          </a:p>
        </p:txBody>
      </p:sp>
    </p:spTree>
    <p:extLst>
      <p:ext uri="{BB962C8B-B14F-4D97-AF65-F5344CB8AC3E}">
        <p14:creationId xmlns:p14="http://schemas.microsoft.com/office/powerpoint/2010/main" val="496810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the </a:t>
            </a:r>
            <a:r>
              <a:rPr lang="en-US" sz="1200" b="0" dirty="0">
                <a:solidFill>
                  <a:srgbClr val="000000"/>
                </a:solidFill>
              </a:rPr>
              <a:t>e</a:t>
            </a:r>
            <a:r>
              <a:rPr lang="en-US" sz="1200" dirty="0">
                <a:solidFill>
                  <a:srgbClr val="000000"/>
                </a:solidFill>
              </a:rPr>
              <a:t>mployees MAY NOT engage in any behaviors, either directly or indirectly with a student(s)  or in the presence of a student(s), that are unprofessional , unethical, illegal, immoral, or exploitative.</a:t>
            </a:r>
            <a:r>
              <a:rPr lang="en-US" sz="1200" baseline="0" dirty="0">
                <a:solidFill>
                  <a:srgbClr val="000000"/>
                </a:solidFill>
              </a:rPr>
              <a:t> Click to continue.</a:t>
            </a: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78</a:t>
            </a:fld>
            <a:endParaRPr lang="en-US"/>
          </a:p>
        </p:txBody>
      </p:sp>
    </p:spTree>
    <p:extLst>
      <p:ext uri="{BB962C8B-B14F-4D97-AF65-F5344CB8AC3E}">
        <p14:creationId xmlns:p14="http://schemas.microsoft.com/office/powerpoint/2010/main" val="1154938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Correct, the </a:t>
            </a:r>
            <a:r>
              <a:rPr lang="en-US" sz="1200" b="0" dirty="0">
                <a:solidFill>
                  <a:srgbClr val="000000"/>
                </a:solidFill>
              </a:rPr>
              <a:t>e</a:t>
            </a:r>
            <a:r>
              <a:rPr lang="en-US" sz="1200" dirty="0">
                <a:solidFill>
                  <a:srgbClr val="000000"/>
                </a:solidFill>
              </a:rPr>
              <a:t>mployees MAY NOT engage in any behaviors, either directly or indirectly with a student(s)  or in the presence of a student(s), that are unprofessional , unethical, illegal, immoral, or exploitative.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79</a:t>
            </a:fld>
            <a:endParaRPr lang="en-US"/>
          </a:p>
        </p:txBody>
      </p:sp>
    </p:spTree>
    <p:extLst>
      <p:ext uri="{BB962C8B-B14F-4D97-AF65-F5344CB8AC3E}">
        <p14:creationId xmlns:p14="http://schemas.microsoft.com/office/powerpoint/2010/main" val="863418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When dealing with dissatisfied customers practice the following, be a good listener, empathize with the customer, meaning understand what they’re feeling. Keep in mind that other people, such as other students and staff, are watching the interaction. Speak slowly and lower your voice, always apologize, offer a solution, and end the interaction on a positive note. Know when enough is enough, do not let a situation escalate. Set aside your ego and lastly, do not take any complaints personally. If an incident occurs, you must notify your immediate supervisor.</a:t>
            </a:r>
          </a:p>
          <a:p>
            <a:endParaRPr lang="en-US" b="0" dirty="0"/>
          </a:p>
        </p:txBody>
      </p:sp>
      <p:sp>
        <p:nvSpPr>
          <p:cNvPr id="4" name="Slide Number Placeholder 3"/>
          <p:cNvSpPr>
            <a:spLocks noGrp="1"/>
          </p:cNvSpPr>
          <p:nvPr>
            <p:ph type="sldNum" sz="quarter" idx="10"/>
          </p:nvPr>
        </p:nvSpPr>
        <p:spPr/>
        <p:txBody>
          <a:bodyPr/>
          <a:lstStyle/>
          <a:p>
            <a:fld id="{D516E0BC-51EE-4218-A209-CC610A508EDD}" type="slidenum">
              <a:rPr lang="en-US" smtClean="0"/>
              <a:t>8</a:t>
            </a:fld>
            <a:endParaRPr lang="en-US"/>
          </a:p>
        </p:txBody>
      </p:sp>
    </p:spTree>
    <p:extLst>
      <p:ext uri="{BB962C8B-B14F-4D97-AF65-F5344CB8AC3E}">
        <p14:creationId xmlns:p14="http://schemas.microsoft.com/office/powerpoint/2010/main" val="21427707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Should the employee</a:t>
            </a:r>
            <a:r>
              <a:rPr lang="en-US" b="0" baseline="0" dirty="0"/>
              <a:t> </a:t>
            </a:r>
            <a:r>
              <a:rPr lang="en-US" sz="1200" b="0" baseline="0" dirty="0">
                <a:solidFill>
                  <a:srgbClr val="000000"/>
                </a:solidFill>
              </a:rPr>
              <a:t>g</a:t>
            </a:r>
            <a:r>
              <a:rPr lang="en-US" sz="1200" dirty="0">
                <a:solidFill>
                  <a:srgbClr val="000000"/>
                </a:solidFill>
              </a:rPr>
              <a:t>rab and shake the student by the arms and scream “do not throw food at me”.</a:t>
            </a:r>
            <a:r>
              <a:rPr lang="en-US" sz="1200" baseline="0" dirty="0">
                <a:solidFill>
                  <a:srgbClr val="000000"/>
                </a:solidFill>
              </a:rPr>
              <a:t> </a:t>
            </a:r>
            <a:r>
              <a:rPr lang="en-US" sz="1200" dirty="0">
                <a:solidFill>
                  <a:srgbClr val="000000"/>
                </a:solidFill>
              </a:rPr>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80</a:t>
            </a:fld>
            <a:endParaRPr lang="en-US"/>
          </a:p>
        </p:txBody>
      </p:sp>
    </p:spTree>
    <p:extLst>
      <p:ext uri="{BB962C8B-B14F-4D97-AF65-F5344CB8AC3E}">
        <p14:creationId xmlns:p14="http://schemas.microsoft.com/office/powerpoint/2010/main" val="6672065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Incorrect, the </a:t>
            </a:r>
            <a:r>
              <a:rPr lang="en-US" sz="1200" b="0" dirty="0">
                <a:solidFill>
                  <a:srgbClr val="000000"/>
                </a:solidFill>
              </a:rPr>
              <a:t>e</a:t>
            </a:r>
            <a:r>
              <a:rPr lang="en-US" sz="1200" dirty="0">
                <a:solidFill>
                  <a:srgbClr val="000000"/>
                </a:solidFill>
              </a:rPr>
              <a:t>mployee may not touch,</a:t>
            </a:r>
            <a:r>
              <a:rPr lang="en-US" sz="1200" baseline="0" dirty="0">
                <a:solidFill>
                  <a:srgbClr val="000000"/>
                </a:solidFill>
              </a:rPr>
              <a:t> </a:t>
            </a:r>
            <a:r>
              <a:rPr lang="en-US" sz="1200" dirty="0">
                <a:solidFill>
                  <a:srgbClr val="000000"/>
                </a:solidFill>
              </a:rPr>
              <a:t>have physical contact, or yell at any student. Click to continue.</a:t>
            </a:r>
          </a:p>
          <a:p>
            <a:pPr marL="0" indent="0">
              <a:buNone/>
            </a:pP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81</a:t>
            </a:fld>
            <a:endParaRPr lang="en-US"/>
          </a:p>
        </p:txBody>
      </p:sp>
    </p:spTree>
    <p:extLst>
      <p:ext uri="{BB962C8B-B14F-4D97-AF65-F5344CB8AC3E}">
        <p14:creationId xmlns:p14="http://schemas.microsoft.com/office/powerpoint/2010/main" val="32547659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a:t>
            </a:r>
            <a:r>
              <a:rPr lang="en-US" b="0" dirty="0"/>
              <a:t>: Correct, the </a:t>
            </a:r>
            <a:r>
              <a:rPr lang="en-US" sz="1200" b="0" dirty="0">
                <a:solidFill>
                  <a:srgbClr val="000000"/>
                </a:solidFill>
              </a:rPr>
              <a:t>e</a:t>
            </a:r>
            <a:r>
              <a:rPr lang="en-US" sz="1200" dirty="0">
                <a:solidFill>
                  <a:srgbClr val="000000"/>
                </a:solidFill>
              </a:rPr>
              <a:t>mployee may not touch,</a:t>
            </a:r>
            <a:r>
              <a:rPr lang="en-US" sz="1200" baseline="0" dirty="0">
                <a:solidFill>
                  <a:srgbClr val="000000"/>
                </a:solidFill>
              </a:rPr>
              <a:t> </a:t>
            </a:r>
            <a:r>
              <a:rPr lang="en-US" sz="1200" dirty="0">
                <a:solidFill>
                  <a:srgbClr val="000000"/>
                </a:solidFill>
              </a:rPr>
              <a:t>have physical contact, or yell at any student.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82</a:t>
            </a:fld>
            <a:endParaRPr lang="en-US"/>
          </a:p>
        </p:txBody>
      </p:sp>
    </p:spTree>
    <p:extLst>
      <p:ext uri="{BB962C8B-B14F-4D97-AF65-F5344CB8AC3E}">
        <p14:creationId xmlns:p14="http://schemas.microsoft.com/office/powerpoint/2010/main" val="6914351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a:t>The employee should </a:t>
            </a:r>
            <a:r>
              <a:rPr lang="en-US" sz="1200" b="0" baseline="0" dirty="0">
                <a:solidFill>
                  <a:srgbClr val="000000"/>
                </a:solidFill>
              </a:rPr>
              <a:t>i</a:t>
            </a:r>
            <a:r>
              <a:rPr lang="en-US" sz="1200" dirty="0">
                <a:solidFill>
                  <a:srgbClr val="000000"/>
                </a:solidFill>
              </a:rPr>
              <a:t>mmediately call supervision or administration to handle the situation.</a:t>
            </a:r>
            <a:r>
              <a:rPr lang="en-US" sz="1200" baseline="0" dirty="0">
                <a:solidFill>
                  <a:srgbClr val="000000"/>
                </a:solidFill>
              </a:rPr>
              <a:t> </a:t>
            </a:r>
            <a:r>
              <a:rPr lang="en-US" sz="1200" dirty="0">
                <a:solidFill>
                  <a:srgbClr val="000000"/>
                </a:solidFill>
              </a:rPr>
              <a:t>Is this an acceptable action?</a:t>
            </a:r>
          </a:p>
          <a:p>
            <a:r>
              <a:rPr lang="en-US" dirty="0"/>
              <a:t>Click yes or no.</a:t>
            </a:r>
          </a:p>
        </p:txBody>
      </p:sp>
      <p:sp>
        <p:nvSpPr>
          <p:cNvPr id="4" name="Slide Number Placeholder 3"/>
          <p:cNvSpPr>
            <a:spLocks noGrp="1"/>
          </p:cNvSpPr>
          <p:nvPr>
            <p:ph type="sldNum" sz="quarter" idx="10"/>
          </p:nvPr>
        </p:nvSpPr>
        <p:spPr/>
        <p:txBody>
          <a:bodyPr/>
          <a:lstStyle/>
          <a:p>
            <a:fld id="{D516E0BC-51EE-4218-A209-CC610A508EDD}" type="slidenum">
              <a:rPr lang="en-US" smtClean="0"/>
              <a:t>83</a:t>
            </a:fld>
            <a:endParaRPr lang="en-US"/>
          </a:p>
        </p:txBody>
      </p:sp>
    </p:spTree>
    <p:extLst>
      <p:ext uri="{BB962C8B-B14F-4D97-AF65-F5344CB8AC3E}">
        <p14:creationId xmlns:p14="http://schemas.microsoft.com/office/powerpoint/2010/main" val="13786758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Correct, </a:t>
            </a:r>
            <a:r>
              <a:rPr lang="en-US" sz="1200" b="0" dirty="0">
                <a:solidFill>
                  <a:srgbClr val="000000"/>
                </a:solidFill>
              </a:rPr>
              <a:t>i</a:t>
            </a:r>
            <a:r>
              <a:rPr lang="en-US" sz="1200" dirty="0">
                <a:solidFill>
                  <a:srgbClr val="000000"/>
                </a:solidFill>
              </a:rPr>
              <a:t>mmediately locate/call supervision or administration to take control of the situation.</a:t>
            </a:r>
          </a:p>
          <a:p>
            <a:pPr marL="0" indent="0">
              <a:buNone/>
            </a:pPr>
            <a:r>
              <a:rPr lang="en-US" sz="1200" dirty="0">
                <a:solidFill>
                  <a:srgbClr val="000000"/>
                </a:solidFill>
              </a:rPr>
              <a:t>Manager must always be present during lunch service to assist with keeping students in line.</a:t>
            </a:r>
          </a:p>
          <a:p>
            <a:pPr marL="0" indent="0">
              <a:buNone/>
            </a:pPr>
            <a:r>
              <a:rPr lang="en-US" sz="1200" dirty="0">
                <a:solidFill>
                  <a:srgbClr val="000000"/>
                </a:solidFill>
              </a:rPr>
              <a:t>If keeping students in line is a frequent issue the FSM must seek assistance from the principal and notify the AFSS.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84</a:t>
            </a:fld>
            <a:endParaRPr lang="en-US"/>
          </a:p>
        </p:txBody>
      </p:sp>
    </p:spTree>
    <p:extLst>
      <p:ext uri="{BB962C8B-B14F-4D97-AF65-F5344CB8AC3E}">
        <p14:creationId xmlns:p14="http://schemas.microsoft.com/office/powerpoint/2010/main" val="21217001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the </a:t>
            </a:r>
            <a:r>
              <a:rPr lang="en-US" sz="1200" b="0" dirty="0">
                <a:solidFill>
                  <a:srgbClr val="000000"/>
                </a:solidFill>
              </a:rPr>
              <a:t>e</a:t>
            </a:r>
            <a:r>
              <a:rPr lang="en-US" sz="1200" dirty="0">
                <a:solidFill>
                  <a:srgbClr val="000000"/>
                </a:solidFill>
              </a:rPr>
              <a:t>mployees will not take matters into their own hands. Do not reprimand, scream, touch students or hold the service line until supervision gets there.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85</a:t>
            </a:fld>
            <a:endParaRPr lang="en-US"/>
          </a:p>
        </p:txBody>
      </p:sp>
    </p:spTree>
    <p:extLst>
      <p:ext uri="{BB962C8B-B14F-4D97-AF65-F5344CB8AC3E}">
        <p14:creationId xmlns:p14="http://schemas.microsoft.com/office/powerpoint/2010/main" val="41219825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Scenario number eight,</a:t>
            </a:r>
            <a:r>
              <a:rPr lang="en-US" b="0" baseline="0" dirty="0"/>
              <a:t> name calling.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You are serving the line for lunch and a student says “you’re slow, you move like a turtle, b____” and laughs</a:t>
            </a:r>
            <a:r>
              <a:rPr lang="en-US" sz="120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ha,ha,ha</a:t>
            </a:r>
            <a:r>
              <a:rPr lang="en-US" sz="120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How would you</a:t>
            </a:r>
            <a:r>
              <a:rPr lang="en-US" sz="1200" baseline="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react?</a:t>
            </a:r>
            <a:endPar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86</a:t>
            </a:fld>
            <a:endParaRPr lang="en-US"/>
          </a:p>
        </p:txBody>
      </p:sp>
    </p:spTree>
    <p:extLst>
      <p:ext uri="{BB962C8B-B14F-4D97-AF65-F5344CB8AC3E}">
        <p14:creationId xmlns:p14="http://schemas.microsoft.com/office/powerpoint/2010/main" val="31816897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employee should</a:t>
            </a:r>
            <a:r>
              <a:rPr lang="en-US" b="0" baseline="0" dirty="0"/>
              <a:t> </a:t>
            </a:r>
            <a:r>
              <a:rPr lang="en-US" sz="1200" b="0" baseline="0" dirty="0">
                <a:solidFill>
                  <a:srgbClr val="000000"/>
                </a:solidFill>
              </a:rPr>
              <a:t>t</a:t>
            </a:r>
            <a:r>
              <a:rPr lang="en-US" sz="1200" dirty="0">
                <a:solidFill>
                  <a:srgbClr val="000000"/>
                </a:solidFill>
              </a:rPr>
              <a:t>ell the student “shut your mouth, didn’t your parents teach you any manners” and the student continues to argue with </a:t>
            </a:r>
            <a:r>
              <a:rPr lang="en-US" sz="1200">
                <a:solidFill>
                  <a:srgbClr val="000000"/>
                </a:solidFill>
              </a:rPr>
              <a:t>the employee.</a:t>
            </a:r>
            <a:r>
              <a:rPr lang="en-US" sz="1200" baseline="0">
                <a:solidFill>
                  <a:srgbClr val="000000"/>
                </a:solidFill>
              </a:rPr>
              <a:t> </a:t>
            </a:r>
            <a:r>
              <a:rPr lang="en-US" sz="1200" dirty="0">
                <a:solidFill>
                  <a:srgbClr val="000000"/>
                </a:solidFill>
              </a:rPr>
              <a:t>Is this an acceptable action? Click yes or no.</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87</a:t>
            </a:fld>
            <a:endParaRPr lang="en-US"/>
          </a:p>
        </p:txBody>
      </p:sp>
    </p:spTree>
    <p:extLst>
      <p:ext uri="{BB962C8B-B14F-4D97-AF65-F5344CB8AC3E}">
        <p14:creationId xmlns:p14="http://schemas.microsoft.com/office/powerpoint/2010/main" val="6333000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a:t>
            </a:r>
            <a:r>
              <a:rPr lang="en-US" b="0" baseline="0" dirty="0"/>
              <a:t>, the </a:t>
            </a:r>
            <a:r>
              <a:rPr lang="en-US" sz="1200" b="0" baseline="0" dirty="0">
                <a:solidFill>
                  <a:srgbClr val="000000"/>
                </a:solidFill>
              </a:rPr>
              <a:t>e</a:t>
            </a:r>
            <a:r>
              <a:rPr lang="en-US" sz="1200" dirty="0">
                <a:solidFill>
                  <a:srgbClr val="000000"/>
                </a:solidFill>
              </a:rPr>
              <a:t>mployee MAY NOT make statements or comments that are not age appropriate and professional, or which may be considered sexual harassment in nature, either indirectly or in the presence of any student.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88</a:t>
            </a:fld>
            <a:endParaRPr lang="en-US"/>
          </a:p>
        </p:txBody>
      </p:sp>
    </p:spTree>
    <p:extLst>
      <p:ext uri="{BB962C8B-B14F-4D97-AF65-F5344CB8AC3E}">
        <p14:creationId xmlns:p14="http://schemas.microsoft.com/office/powerpoint/2010/main" val="10184689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Correct, the worker may politely tell a student once, “that was inappropriate” and serve the student a meal. Record the student’s name and report the incident to the FSM and school administrator. Remember</a:t>
            </a:r>
            <a:r>
              <a:rPr lang="en-US" b="0" baseline="0" dirty="0"/>
              <a:t>,</a:t>
            </a:r>
            <a:r>
              <a:rPr lang="en-US" b="0" dirty="0"/>
              <a:t> </a:t>
            </a:r>
            <a:r>
              <a:rPr lang="en-US" sz="1200" b="0" dirty="0">
                <a:solidFill>
                  <a:srgbClr val="000000"/>
                </a:solidFill>
              </a:rPr>
              <a:t>e</a:t>
            </a:r>
            <a:r>
              <a:rPr lang="en-US" sz="1200" dirty="0">
                <a:solidFill>
                  <a:srgbClr val="000000"/>
                </a:solidFill>
              </a:rPr>
              <a:t>mployees MAY NOT make statements or comments that are not age appropriate and professional, or which may be considered sexual harassment in nature, either indirectly or in the presence of any student. Click to continue.</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89</a:t>
            </a:fld>
            <a:endParaRPr lang="en-US"/>
          </a:p>
        </p:txBody>
      </p:sp>
    </p:spTree>
    <p:extLst>
      <p:ext uri="{BB962C8B-B14F-4D97-AF65-F5344CB8AC3E}">
        <p14:creationId xmlns:p14="http://schemas.microsoft.com/office/powerpoint/2010/main" val="384801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a:t>:</a:t>
            </a:r>
            <a:r>
              <a:rPr lang="en-US" b="1" baseline="0"/>
              <a:t> </a:t>
            </a:r>
            <a:r>
              <a:rPr lang="en-US" b="0" baseline="0"/>
              <a:t>LAUSD‘s mission </a:t>
            </a:r>
            <a:r>
              <a:rPr lang="en-US" b="0" baseline="0" dirty="0"/>
              <a:t>is to educate all students to their maximum potential. Our success depends on our teamwork, trust, and commitment. The Employee Code of Ethics is intended to help us achieve success by setting common expectations and increasing trust, commitment, and teamwork within the District; and between the District and the community.</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9</a:t>
            </a:fld>
            <a:endParaRPr lang="en-US"/>
          </a:p>
        </p:txBody>
      </p:sp>
    </p:spTree>
    <p:extLst>
      <p:ext uri="{BB962C8B-B14F-4D97-AF65-F5344CB8AC3E}">
        <p14:creationId xmlns:p14="http://schemas.microsoft.com/office/powerpoint/2010/main" val="41495525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Should</a:t>
            </a:r>
            <a:r>
              <a:rPr lang="en-US" b="0" baseline="0" dirty="0"/>
              <a:t> the employee</a:t>
            </a:r>
            <a:r>
              <a:rPr lang="en-US" b="0" dirty="0"/>
              <a:t> </a:t>
            </a:r>
            <a:r>
              <a:rPr lang="en-US" sz="1200" b="0" dirty="0">
                <a:solidFill>
                  <a:srgbClr val="000000"/>
                </a:solidFill>
              </a:rPr>
              <a:t>slap the student’s mouth or face for disrespecting you.</a:t>
            </a:r>
            <a:r>
              <a:rPr lang="en-US" sz="1200" b="0" baseline="0" dirty="0">
                <a:solidFill>
                  <a:srgbClr val="000000"/>
                </a:solidFill>
              </a:rPr>
              <a:t> </a:t>
            </a:r>
            <a:r>
              <a:rPr lang="en-US" sz="1200" b="0" dirty="0">
                <a:solidFill>
                  <a:srgbClr val="000000"/>
                </a:solidFill>
              </a:rPr>
              <a:t>Is this an acceptable action? Click yes or no.</a:t>
            </a:r>
          </a:p>
          <a:p>
            <a:endParaRPr lang="en-US" b="1" dirty="0"/>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90</a:t>
            </a:fld>
            <a:endParaRPr lang="en-US"/>
          </a:p>
        </p:txBody>
      </p:sp>
    </p:spTree>
    <p:extLst>
      <p:ext uri="{BB962C8B-B14F-4D97-AF65-F5344CB8AC3E}">
        <p14:creationId xmlns:p14="http://schemas.microsoft.com/office/powerpoint/2010/main" val="35684008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1" baseline="0" dirty="0"/>
              <a:t> </a:t>
            </a:r>
            <a:r>
              <a:rPr lang="en-US" b="0" baseline="0" dirty="0"/>
              <a:t>Incorrect,</a:t>
            </a:r>
            <a:r>
              <a:rPr lang="en-US" b="1" baseline="0" dirty="0"/>
              <a:t> </a:t>
            </a:r>
            <a:r>
              <a:rPr lang="en-US" sz="1200" b="0" baseline="0" dirty="0">
                <a:solidFill>
                  <a:srgbClr val="000000"/>
                </a:solidFill>
              </a:rPr>
              <a:t>t</a:t>
            </a:r>
            <a:r>
              <a:rPr lang="en-US" sz="1200" dirty="0">
                <a:solidFill>
                  <a:srgbClr val="000000"/>
                </a:solidFill>
              </a:rPr>
              <a:t>he employees may not touch or have physical contact with any student. Click to continue.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91</a:t>
            </a:fld>
            <a:endParaRPr lang="en-US"/>
          </a:p>
        </p:txBody>
      </p:sp>
    </p:spTree>
    <p:extLst>
      <p:ext uri="{BB962C8B-B14F-4D97-AF65-F5344CB8AC3E}">
        <p14:creationId xmlns:p14="http://schemas.microsoft.com/office/powerpoint/2010/main" val="37753582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TELL: </a:t>
            </a:r>
            <a:r>
              <a:rPr lang="en-US" sz="1200" b="0" dirty="0">
                <a:solidFill>
                  <a:srgbClr val="000000"/>
                </a:solidFill>
              </a:rPr>
              <a:t>Correct, t</a:t>
            </a:r>
            <a:r>
              <a:rPr lang="en-US" sz="1200" dirty="0">
                <a:solidFill>
                  <a:srgbClr val="000000"/>
                </a:solidFill>
              </a:rPr>
              <a:t>h</a:t>
            </a:r>
            <a:r>
              <a:rPr lang="en-US" sz="1200" baseline="0" dirty="0">
                <a:solidFill>
                  <a:srgbClr val="000000"/>
                </a:solidFill>
              </a:rPr>
              <a:t>e e</a:t>
            </a:r>
            <a:r>
              <a:rPr lang="en-US" sz="1200" dirty="0">
                <a:solidFill>
                  <a:srgbClr val="000000"/>
                </a:solidFill>
              </a:rPr>
              <a:t>mployee</a:t>
            </a:r>
            <a:r>
              <a:rPr lang="en-US" sz="1200" baseline="0" dirty="0">
                <a:solidFill>
                  <a:srgbClr val="000000"/>
                </a:solidFill>
              </a:rPr>
              <a:t> </a:t>
            </a:r>
            <a:r>
              <a:rPr lang="en-US" sz="1200" dirty="0">
                <a:solidFill>
                  <a:srgbClr val="000000"/>
                </a:solidFill>
              </a:rPr>
              <a:t>may not touch or have physical contact with any student. Click to continue.</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92</a:t>
            </a:fld>
            <a:endParaRPr lang="en-US"/>
          </a:p>
        </p:txBody>
      </p:sp>
    </p:spTree>
    <p:extLst>
      <p:ext uri="{BB962C8B-B14F-4D97-AF65-F5344CB8AC3E}">
        <p14:creationId xmlns:p14="http://schemas.microsoft.com/office/powerpoint/2010/main" val="9900133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rPr>
              <a:t>TELL:</a:t>
            </a:r>
            <a:r>
              <a:rPr lang="en-US" sz="1200" dirty="0">
                <a:solidFill>
                  <a:srgbClr val="000000"/>
                </a:solidFill>
              </a:rPr>
              <a:t> The employee should ignore the remark the student made and tell</a:t>
            </a:r>
            <a:r>
              <a:rPr lang="en-US" sz="1200" baseline="0" dirty="0">
                <a:solidFill>
                  <a:srgbClr val="000000"/>
                </a:solidFill>
              </a:rPr>
              <a:t> them to enjoy their meal. Is this an </a:t>
            </a:r>
            <a:r>
              <a:rPr lang="en-US" sz="1200" dirty="0">
                <a:solidFill>
                  <a:srgbClr val="000000"/>
                </a:solidFill>
              </a:rPr>
              <a:t>acceptable action? Click yes or no.</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93</a:t>
            </a:fld>
            <a:endParaRPr lang="en-US"/>
          </a:p>
        </p:txBody>
      </p:sp>
    </p:spTree>
    <p:extLst>
      <p:ext uri="{BB962C8B-B14F-4D97-AF65-F5344CB8AC3E}">
        <p14:creationId xmlns:p14="http://schemas.microsoft.com/office/powerpoint/2010/main" val="11669084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b="0" dirty="0"/>
              <a:t>Correct, </a:t>
            </a:r>
            <a:r>
              <a:rPr lang="en-US" sz="1200" b="0" dirty="0">
                <a:solidFill>
                  <a:srgbClr val="000000"/>
                </a:solidFill>
              </a:rPr>
              <a:t>t</a:t>
            </a:r>
            <a:r>
              <a:rPr lang="en-US" sz="1200" dirty="0">
                <a:solidFill>
                  <a:srgbClr val="000000"/>
                </a:solidFill>
              </a:rPr>
              <a:t>he employee will stay calm and not acknowledge the remark the student made.</a:t>
            </a:r>
            <a:r>
              <a:rPr lang="en-US" sz="1200" baseline="0" dirty="0">
                <a:solidFill>
                  <a:srgbClr val="000000"/>
                </a:solidFill>
              </a:rPr>
              <a:t> </a:t>
            </a:r>
            <a:r>
              <a:rPr lang="en-US" sz="1200" dirty="0">
                <a:solidFill>
                  <a:srgbClr val="000000"/>
                </a:solidFill>
              </a:rPr>
              <a:t>Remember remain professional at all times. The employee may tell</a:t>
            </a:r>
            <a:r>
              <a:rPr lang="en-US" sz="1200" baseline="0" dirty="0">
                <a:solidFill>
                  <a:srgbClr val="000000"/>
                </a:solidFill>
              </a:rPr>
              <a:t> the student that comment </a:t>
            </a:r>
            <a:r>
              <a:rPr lang="en-US" sz="1200" baseline="0">
                <a:solidFill>
                  <a:srgbClr val="000000"/>
                </a:solidFill>
              </a:rPr>
              <a:t>was inappropriate. </a:t>
            </a:r>
            <a:r>
              <a:rPr lang="en-US" sz="1200">
                <a:solidFill>
                  <a:srgbClr val="000000"/>
                </a:solidFill>
              </a:rPr>
              <a:t> </a:t>
            </a:r>
            <a:r>
              <a:rPr lang="en-US" sz="1200" dirty="0">
                <a:solidFill>
                  <a:srgbClr val="000000"/>
                </a:solidFill>
              </a:rPr>
              <a:t>Click to continue.</a:t>
            </a:r>
          </a:p>
          <a:p>
            <a:pPr marL="0" indent="0">
              <a:buNone/>
            </a:pP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94</a:t>
            </a:fld>
            <a:endParaRPr lang="en-US"/>
          </a:p>
        </p:txBody>
      </p:sp>
    </p:spTree>
    <p:extLst>
      <p:ext uri="{BB962C8B-B14F-4D97-AF65-F5344CB8AC3E}">
        <p14:creationId xmlns:p14="http://schemas.microsoft.com/office/powerpoint/2010/main" val="41876574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Incorrect, the </a:t>
            </a:r>
            <a:r>
              <a:rPr lang="en-US" sz="1200" b="0" dirty="0">
                <a:solidFill>
                  <a:srgbClr val="000000"/>
                </a:solidFill>
              </a:rPr>
              <a:t>e</a:t>
            </a:r>
            <a:r>
              <a:rPr lang="en-US" sz="1200" dirty="0">
                <a:solidFill>
                  <a:srgbClr val="000000"/>
                </a:solidFill>
              </a:rPr>
              <a:t>mployee MAY NOT make statements or comments that are not age appropriate and professional, or which may be considered sexual harassment in nature, either indirectly or in the presence of any student. Click</a:t>
            </a:r>
            <a:r>
              <a:rPr lang="en-US" sz="1200" baseline="0" dirty="0">
                <a:solidFill>
                  <a:srgbClr val="000000"/>
                </a:solidFill>
              </a:rPr>
              <a:t> to continue.</a:t>
            </a:r>
            <a:endParaRPr lang="en-US" sz="1200" dirty="0">
              <a:solidFill>
                <a:srgbClr val="000000"/>
              </a:solidFill>
            </a:endParaRP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95</a:t>
            </a:fld>
            <a:endParaRPr lang="en-US"/>
          </a:p>
        </p:txBody>
      </p:sp>
    </p:spTree>
    <p:extLst>
      <p:ext uri="{BB962C8B-B14F-4D97-AF65-F5344CB8AC3E}">
        <p14:creationId xmlns:p14="http://schemas.microsoft.com/office/powerpoint/2010/main" val="37477584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sz="2600" dirty="0">
                <a:solidFill>
                  <a:srgbClr val="000000"/>
                </a:solidFill>
              </a:rPr>
              <a:t>The term “Grace Under Pressure” refers to the behavior of a person who is under a lot of pressure</a:t>
            </a:r>
            <a:r>
              <a:rPr lang="en-US" sz="2600" baseline="0" dirty="0">
                <a:solidFill>
                  <a:srgbClr val="000000"/>
                </a:solidFill>
              </a:rPr>
              <a:t>. </a:t>
            </a:r>
            <a:r>
              <a:rPr lang="en-US" sz="2400" dirty="0">
                <a:solidFill>
                  <a:srgbClr val="000000"/>
                </a:solidFill>
              </a:rPr>
              <a:t>For example, you are the Food Services Manager of a team and you've got a deadline to meet, grace under pressure means you don't stomp around the office yelling at your staff or customers, pulling your hair out, sweating, or going crazy.</a:t>
            </a:r>
            <a:r>
              <a:rPr lang="en-US" sz="2200" dirty="0">
                <a:solidFill>
                  <a:srgbClr val="000000"/>
                </a:solidFill>
              </a:rPr>
              <a:t> Grace</a:t>
            </a:r>
            <a:r>
              <a:rPr lang="en-US" sz="2200" baseline="0" dirty="0">
                <a:solidFill>
                  <a:srgbClr val="000000"/>
                </a:solidFill>
              </a:rPr>
              <a:t> under pressure </a:t>
            </a:r>
            <a:r>
              <a:rPr lang="en-US" sz="2600" dirty="0">
                <a:solidFill>
                  <a:srgbClr val="000000"/>
                </a:solidFill>
              </a:rPr>
              <a:t>means you retain a calm outward appearance and remain polite when dealing with people. </a:t>
            </a:r>
          </a:p>
          <a:p>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96</a:t>
            </a:fld>
            <a:endParaRPr lang="en-US"/>
          </a:p>
        </p:txBody>
      </p:sp>
    </p:spTree>
    <p:extLst>
      <p:ext uri="{BB962C8B-B14F-4D97-AF65-F5344CB8AC3E}">
        <p14:creationId xmlns:p14="http://schemas.microsoft.com/office/powerpoint/2010/main" val="25083777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sz="2400" b="0" dirty="0">
                <a:solidFill>
                  <a:srgbClr val="000000"/>
                </a:solidFill>
              </a:rPr>
              <a:t>Practicing</a:t>
            </a:r>
            <a:r>
              <a:rPr lang="en-US" sz="2400" b="0" baseline="0" dirty="0">
                <a:solidFill>
                  <a:srgbClr val="000000"/>
                </a:solidFill>
              </a:rPr>
              <a:t> </a:t>
            </a:r>
            <a:r>
              <a:rPr lang="en-US" sz="2400" dirty="0">
                <a:solidFill>
                  <a:srgbClr val="000000"/>
                </a:solidFill>
              </a:rPr>
              <a:t>grace under pressure is all about staying calm and mature in stressful or problematic situations. Acting emotionally or panicking is a more natural reaction to bad situations, but grace under pressure takes focus and control. Here are a few suggestions for how to practice grace under pressure,</a:t>
            </a:r>
            <a:r>
              <a:rPr lang="en-US" sz="2400" baseline="0" dirty="0">
                <a:solidFill>
                  <a:srgbClr val="000000"/>
                </a:solidFill>
              </a:rPr>
              <a:t> </a:t>
            </a:r>
            <a:r>
              <a:rPr lang="en-US" sz="2000" baseline="0" dirty="0">
                <a:solidFill>
                  <a:srgbClr val="000000"/>
                </a:solidFill>
              </a:rPr>
              <a:t>l</a:t>
            </a:r>
            <a:r>
              <a:rPr lang="en-US" sz="2000" dirty="0">
                <a:solidFill>
                  <a:srgbClr val="000000"/>
                </a:solidFill>
              </a:rPr>
              <a:t>ead by example,</a:t>
            </a:r>
            <a:r>
              <a:rPr lang="en-US" sz="2000" baseline="0" dirty="0">
                <a:solidFill>
                  <a:srgbClr val="000000"/>
                </a:solidFill>
              </a:rPr>
              <a:t> t</a:t>
            </a:r>
            <a:r>
              <a:rPr lang="en-US" sz="2000" dirty="0">
                <a:solidFill>
                  <a:srgbClr val="000000"/>
                </a:solidFill>
              </a:rPr>
              <a:t>ake a deep breath,</a:t>
            </a:r>
            <a:r>
              <a:rPr lang="en-US" sz="2000" baseline="0" dirty="0">
                <a:solidFill>
                  <a:srgbClr val="000000"/>
                </a:solidFill>
              </a:rPr>
              <a:t> t</a:t>
            </a:r>
            <a:r>
              <a:rPr lang="en-US" sz="2000" dirty="0">
                <a:solidFill>
                  <a:srgbClr val="000000"/>
                </a:solidFill>
              </a:rPr>
              <a:t>hink positively,</a:t>
            </a:r>
            <a:r>
              <a:rPr lang="en-US" sz="2000" baseline="0" dirty="0">
                <a:solidFill>
                  <a:srgbClr val="000000"/>
                </a:solidFill>
              </a:rPr>
              <a:t> b</a:t>
            </a:r>
            <a:r>
              <a:rPr lang="en-US" sz="2000" dirty="0">
                <a:solidFill>
                  <a:srgbClr val="000000"/>
                </a:solidFill>
              </a:rPr>
              <a:t>e proactive,</a:t>
            </a:r>
            <a:r>
              <a:rPr lang="en-US" sz="2000" baseline="0" dirty="0">
                <a:solidFill>
                  <a:srgbClr val="000000"/>
                </a:solidFill>
              </a:rPr>
              <a:t> step back and look at t</a:t>
            </a:r>
            <a:r>
              <a:rPr lang="en-US" sz="2000" dirty="0">
                <a:solidFill>
                  <a:srgbClr val="000000"/>
                </a:solidFill>
              </a:rPr>
              <a:t>he big picture</a:t>
            </a:r>
            <a:r>
              <a:rPr lang="en-US" sz="2000" baseline="0" dirty="0">
                <a:solidFill>
                  <a:srgbClr val="000000"/>
                </a:solidFill>
              </a:rPr>
              <a:t>.</a:t>
            </a:r>
            <a:endParaRPr 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t>97</a:t>
            </a:fld>
            <a:endParaRPr lang="en-US"/>
          </a:p>
        </p:txBody>
      </p:sp>
    </p:spTree>
    <p:extLst>
      <p:ext uri="{BB962C8B-B14F-4D97-AF65-F5344CB8AC3E}">
        <p14:creationId xmlns:p14="http://schemas.microsoft.com/office/powerpoint/2010/main" val="16527811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solidFill>
                  <a:srgbClr val="000000"/>
                </a:solidFill>
              </a:rPr>
              <a:t>TELL:</a:t>
            </a:r>
            <a:r>
              <a:rPr lang="en-US" sz="1200" b="1" baseline="0" dirty="0">
                <a:solidFill>
                  <a:srgbClr val="000000"/>
                </a:solidFill>
              </a:rPr>
              <a:t> </a:t>
            </a:r>
            <a:r>
              <a:rPr lang="en-US" sz="1200" dirty="0">
                <a:solidFill>
                  <a:srgbClr val="000000"/>
                </a:solidFill>
              </a:rPr>
              <a:t>There are so many things in life that we simply cannot control, but as human beings, we have the power of reasoning and choice, both of which give us significant control over our own life situations.</a:t>
            </a:r>
          </a:p>
          <a:p>
            <a:pPr marL="0" indent="0">
              <a:buNone/>
            </a:pPr>
            <a:r>
              <a:rPr lang="en-US" sz="1200" dirty="0">
                <a:solidFill>
                  <a:srgbClr val="000000"/>
                </a:solidFill>
              </a:rPr>
              <a:t>Remember you can not control other peoples actions but you have complete control of your own reactions.</a:t>
            </a:r>
            <a:endParaRPr lang="en-US" sz="11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98</a:t>
            </a:fld>
            <a:endParaRPr lang="en-US"/>
          </a:p>
        </p:txBody>
      </p:sp>
    </p:spTree>
    <p:extLst>
      <p:ext uri="{BB962C8B-B14F-4D97-AF65-F5344CB8AC3E}">
        <p14:creationId xmlns:p14="http://schemas.microsoft.com/office/powerpoint/2010/main" val="522593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a:t>
            </a:r>
            <a:r>
              <a:rPr lang="en-US" altLang="en-US" b="0" dirty="0"/>
              <a:t>: The following references are great resources for additional information.</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80AFBD3-2ED5-42A1-BDA1-C253460202EF}" type="slidenum">
              <a:rPr lang="en-US" altLang="en-US">
                <a:solidFill>
                  <a:prstClr val="black"/>
                </a:solidFill>
                <a:latin typeface="Comic Sans MS" pitchFamily="66" charset="0"/>
              </a:rPr>
              <a:pPr>
                <a:spcBef>
                  <a:spcPct val="0"/>
                </a:spcBef>
              </a:pPr>
              <a:t>99</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081435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9820505-F4B5-479B-BCFE-A23CA5B7D6BF}"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51920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842A37D-74F9-4751-9A29-1656DCD9EF19}"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98907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Sunny Bac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463" y="0"/>
            <a:ext cx="9161463"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0"/>
            <a:ext cx="269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0762FEA8-43E7-48D2-9F9A-5B2F255AA7A8}"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064925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F89972F0-032F-4367-A3E7-05C15025BF82}"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293156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10" name="Slide Number Placeholder 8"/>
          <p:cNvSpPr>
            <a:spLocks noGrp="1"/>
          </p:cNvSpPr>
          <p:nvPr>
            <p:ph type="sldNum" sz="quarter" idx="12"/>
          </p:nvPr>
        </p:nvSpPr>
        <p:spPr/>
        <p:txBody>
          <a:bodyPr/>
          <a:lstStyle>
            <a:lvl1pPr>
              <a:defRPr/>
            </a:lvl1pPr>
          </a:lstStyle>
          <a:p>
            <a:pPr>
              <a:defRPr/>
            </a:pPr>
            <a:fld id="{D32ABD10-85D0-4FEB-99ED-EFFD52B90749}"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92964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CD946B33-D1EA-403F-8B31-D070BD9F2157}"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902340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5" name="Slide Number Placeholder 3"/>
          <p:cNvSpPr>
            <a:spLocks noGrp="1"/>
          </p:cNvSpPr>
          <p:nvPr>
            <p:ph type="sldNum" sz="quarter" idx="12"/>
          </p:nvPr>
        </p:nvSpPr>
        <p:spPr/>
        <p:txBody>
          <a:bodyPr/>
          <a:lstStyle>
            <a:lvl1pPr>
              <a:defRPr/>
            </a:lvl1pPr>
          </a:lstStyle>
          <a:p>
            <a:pPr>
              <a:defRPr/>
            </a:pPr>
            <a:fld id="{28CC7466-02B4-41E3-894E-0637EF17B883}"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000915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FBE929D8-AA2A-4532-951C-5A38133B2446}"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88776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9AC335DC-9DA0-4F8F-BEBD-292E69251A32}"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896211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F648DAD-EE5D-4320-87F7-70E3EF34959D}"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073923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CF2A3C6-EB75-412E-AE69-58A72A383DBC}"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845778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9820505-F4B5-479B-BCFE-A23CA5B7D6BF}"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8636942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842A37D-74F9-4751-9A29-1656DCD9EF19}"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257508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0762FEA8-43E7-48D2-9F9A-5B2F255AA7A8}"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5867345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F89972F0-032F-4367-A3E7-05C15025BF82}"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031256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10" name="Slide Number Placeholder 8"/>
          <p:cNvSpPr>
            <a:spLocks noGrp="1"/>
          </p:cNvSpPr>
          <p:nvPr>
            <p:ph type="sldNum" sz="quarter" idx="12"/>
          </p:nvPr>
        </p:nvSpPr>
        <p:spPr/>
        <p:txBody>
          <a:bodyPr/>
          <a:lstStyle>
            <a:lvl1pPr>
              <a:defRPr/>
            </a:lvl1pPr>
          </a:lstStyle>
          <a:p>
            <a:pPr>
              <a:defRPr/>
            </a:pPr>
            <a:fld id="{D32ABD10-85D0-4FEB-99ED-EFFD52B90749}"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694459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CD946B33-D1EA-403F-8B31-D070BD9F2157}"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195209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5" name="Slide Number Placeholder 3"/>
          <p:cNvSpPr>
            <a:spLocks noGrp="1"/>
          </p:cNvSpPr>
          <p:nvPr>
            <p:ph type="sldNum" sz="quarter" idx="12"/>
          </p:nvPr>
        </p:nvSpPr>
        <p:spPr/>
        <p:txBody>
          <a:bodyPr/>
          <a:lstStyle>
            <a:lvl1pPr>
              <a:defRPr/>
            </a:lvl1pPr>
          </a:lstStyle>
          <a:p>
            <a:pPr>
              <a:defRPr/>
            </a:pPr>
            <a:fld id="{28CC7466-02B4-41E3-894E-0637EF17B883}"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61444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FBE929D8-AA2A-4532-951C-5A38133B2446}"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07877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9AC335DC-9DA0-4F8F-BEBD-292E69251A32}"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4061332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F648DAD-EE5D-4320-87F7-70E3EF34959D}"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251930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8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8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CF2A3C6-EB75-412E-AE69-58A72A383DBC}" type="slidenum">
              <a:rPr lang="en-US">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194333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396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68970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089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522581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69659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04593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54197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422799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1082310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3750575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spTree>
    <p:extLst>
      <p:ext uri="{BB962C8B-B14F-4D97-AF65-F5344CB8AC3E}">
        <p14:creationId xmlns:p14="http://schemas.microsoft.com/office/powerpoint/2010/main" val="277032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E1107917-7F0C-4F83-BE86-78B7B10ED558}" type="slidenum">
              <a:rPr lang="en-US">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279039851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400" fontAlgn="base">
              <a:spcBef>
                <a:spcPct val="0"/>
              </a:spcBef>
              <a:spcAft>
                <a:spcPct val="0"/>
              </a:spcAft>
              <a:defRPr/>
            </a:pPr>
            <a:fld id="{E1107917-7F0C-4F83-BE86-78B7B10ED558}" type="slidenum">
              <a:rPr lang="en-US">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5291000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32762D3-DF72-D540-898C-C4A40E3E62D9}" type="datetimeFigureOut">
              <a:rPr lang="en-US" smtClean="0"/>
              <a:t>9/9/2024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9AE1649-C190-1E44-AAD5-C129AA553731}"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0547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hyperlink" Target="http://ethics.lausd.net/"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slide" Target="slide19.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slide" Target="slide2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slide" Target="slide25.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slide" Target="slide29.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29.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slide" Target="slide33.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34.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slide" Target="slide36.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3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slide" Target="slide39.xml"/><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40.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slide" Target="slide43.xml"/><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44.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35.xml"/><Relationship Id="rId5" Type="http://schemas.openxmlformats.org/officeDocument/2006/relationships/slide" Target="slide46.xml"/><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5.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slide" Target="slide47.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35.xml"/><Relationship Id="rId5" Type="http://schemas.openxmlformats.org/officeDocument/2006/relationships/slide" Target="slide49.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50.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35.xml"/><Relationship Id="rId5" Type="http://schemas.openxmlformats.org/officeDocument/2006/relationships/slide" Target="slide52.xml"/><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53.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35.xml"/><Relationship Id="rId5" Type="http://schemas.openxmlformats.org/officeDocument/2006/relationships/slide" Target="slide54.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56.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35.xml"/><Relationship Id="rId5" Type="http://schemas.openxmlformats.org/officeDocument/2006/relationships/slide" Target="slide59.xml"/><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0.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35.xml"/><Relationship Id="rId5" Type="http://schemas.openxmlformats.org/officeDocument/2006/relationships/slide" Target="slide62.xml"/><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3.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35.xml"/><Relationship Id="rId5" Type="http://schemas.openxmlformats.org/officeDocument/2006/relationships/slide" Target="slide65.xml"/><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6.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66.xml"/><Relationship Id="rId1" Type="http://schemas.openxmlformats.org/officeDocument/2006/relationships/slideLayout" Target="../slideLayouts/slideLayout35.xml"/><Relationship Id="rId5" Type="http://schemas.openxmlformats.org/officeDocument/2006/relationships/slide" Target="slide68.xml"/><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9.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35.xml"/><Relationship Id="rId5" Type="http://schemas.openxmlformats.org/officeDocument/2006/relationships/slide" Target="slide72.xml"/><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73.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35.xml"/><Relationship Id="rId5" Type="http://schemas.openxmlformats.org/officeDocument/2006/relationships/slide" Target="slide75.xml"/><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76.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35.xml"/><Relationship Id="rId5" Type="http://schemas.openxmlformats.org/officeDocument/2006/relationships/slide" Target="slide79.xml"/><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80.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35.xml"/><Relationship Id="rId5" Type="http://schemas.openxmlformats.org/officeDocument/2006/relationships/slide" Target="slide82.xml"/><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83.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83.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35.xml"/><Relationship Id="rId5" Type="http://schemas.openxmlformats.org/officeDocument/2006/relationships/slide" Target="slide85.xml"/><Relationship Id="rId4" Type="http://schemas.openxmlformats.org/officeDocument/2006/relationships/slide" Target="slide84.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4.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86.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86.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7.xml"/><Relationship Id="rId1" Type="http://schemas.openxmlformats.org/officeDocument/2006/relationships/slideLayout" Target="../slideLayouts/slideLayout35.xml"/><Relationship Id="rId5" Type="http://schemas.openxmlformats.org/officeDocument/2006/relationships/slide" Target="slide89.xml"/><Relationship Id="rId4" Type="http://schemas.openxmlformats.org/officeDocument/2006/relationships/slide" Target="slide88.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90.xml"/></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9.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0.xml"/><Relationship Id="rId1" Type="http://schemas.openxmlformats.org/officeDocument/2006/relationships/slideLayout" Target="../slideLayouts/slideLayout35.xml"/><Relationship Id="rId5" Type="http://schemas.openxmlformats.org/officeDocument/2006/relationships/slide" Target="slide92.xml"/><Relationship Id="rId4" Type="http://schemas.openxmlformats.org/officeDocument/2006/relationships/slide" Target="slide91.xml"/></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1.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93.xml"/></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93.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3.xml"/><Relationship Id="rId1" Type="http://schemas.openxmlformats.org/officeDocument/2006/relationships/slideLayout" Target="../slideLayouts/slideLayout35.xml"/><Relationship Id="rId5" Type="http://schemas.openxmlformats.org/officeDocument/2006/relationships/slide" Target="slide95.xml"/><Relationship Id="rId4" Type="http://schemas.openxmlformats.org/officeDocument/2006/relationships/slide" Target="slide94.xm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96.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5.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slide" Target="slide9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hyperlink" Target="http://ethics.lausd.net/" TargetMode="External"/><Relationship Id="rId2" Type="http://schemas.openxmlformats.org/officeDocument/2006/relationships/notesSlide" Target="../notesSlides/notesSlide99.xml"/><Relationship Id="rId1" Type="http://schemas.openxmlformats.org/officeDocument/2006/relationships/slideLayout" Target="../slideLayouts/slideLayout40.xml"/><Relationship Id="rId4" Type="http://schemas.openxmlformats.org/officeDocument/2006/relationships/hyperlink" Target="http://ethics.lausd.net/FTP/Employee_Code_of_Ethic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2438400" y="6441912"/>
            <a:ext cx="6705600"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a:solidFill>
                  <a:srgbClr val="000000"/>
                </a:solidFill>
                <a:latin typeface="Calibri" pitchFamily="34" charset="0"/>
              </a:rPr>
              <a:t>											</a:t>
            </a:r>
            <a:endParaRPr lang="en-US" altLang="en-US" sz="1200" dirty="0">
              <a:solidFill>
                <a:srgbClr val="000000"/>
              </a:solidFill>
              <a:latin typeface="Calibri" pitchFamily="34" charset="0"/>
            </a:endParaRPr>
          </a:p>
        </p:txBody>
      </p:sp>
      <p:sp>
        <p:nvSpPr>
          <p:cNvPr id="2" name="TextBox 1"/>
          <p:cNvSpPr txBox="1"/>
          <p:nvPr/>
        </p:nvSpPr>
        <p:spPr>
          <a:xfrm>
            <a:off x="1261994" y="2326638"/>
            <a:ext cx="6620011" cy="1446550"/>
          </a:xfrm>
          <a:prstGeom prst="rect">
            <a:avLst/>
          </a:prstGeom>
          <a:noFill/>
        </p:spPr>
        <p:txBody>
          <a:bodyPr wrap="square" rtlCol="0" anchor="ctr">
            <a:spAutoFit/>
          </a:bodyPr>
          <a:lstStyle/>
          <a:p>
            <a:pPr algn="ctr"/>
            <a:r>
              <a:rPr lang="en-US" sz="4400" b="1" dirty="0">
                <a:solidFill>
                  <a:srgbClr val="000000"/>
                </a:solidFill>
              </a:rPr>
              <a:t>Proper Conduct to Provide Excellent Service</a:t>
            </a:r>
          </a:p>
        </p:txBody>
      </p:sp>
    </p:spTree>
    <p:extLst>
      <p:ext uri="{BB962C8B-B14F-4D97-AF65-F5344CB8AC3E}">
        <p14:creationId xmlns:p14="http://schemas.microsoft.com/office/powerpoint/2010/main" val="3813360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808763" y="634946"/>
            <a:ext cx="3845379" cy="1450757"/>
          </a:xfrm>
        </p:spPr>
        <p:txBody>
          <a:bodyPr vert="horz" lIns="91440" tIns="45720" rIns="91440" bIns="45720" rtlCol="0" anchor="b">
            <a:normAutofit/>
          </a:bodyPr>
          <a:lstStyle/>
          <a:p>
            <a:r>
              <a:rPr lang="en-US" sz="3400" b="1"/>
              <a:t>Code of Conduct With Students Bulletin</a:t>
            </a:r>
            <a:br>
              <a:rPr lang="en-US" sz="3400" b="1"/>
            </a:br>
            <a:endParaRPr lang="en-US" sz="3400" b="1"/>
          </a:p>
        </p:txBody>
      </p:sp>
      <p:pic>
        <p:nvPicPr>
          <p:cNvPr id="5" name="Content Placeholder 4"/>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526051" y="645106"/>
            <a:ext cx="4001406" cy="5247747"/>
          </a:xfrm>
          <a:prstGeom prst="rect">
            <a:avLst/>
          </a:prstGeom>
        </p:spPr>
      </p:pic>
      <p:cxnSp>
        <p:nvCxnSpPr>
          <p:cNvPr id="20" name="Straight Connector 19">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808763" y="2198914"/>
            <a:ext cx="3845379" cy="3670180"/>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a:solidFill>
                  <a:schemeClr val="tx1">
                    <a:lumMod val="75000"/>
                    <a:lumOff val="25000"/>
                  </a:schemeClr>
                </a:solidFill>
              </a:rPr>
              <a:t>Visit </a:t>
            </a:r>
            <a:r>
              <a:rPr lang="en-US">
                <a:solidFill>
                  <a:schemeClr val="tx1">
                    <a:lumMod val="75000"/>
                    <a:lumOff val="25000"/>
                  </a:schemeClr>
                </a:solidFill>
                <a:hlinkClick r:id="rId4"/>
              </a:rPr>
              <a:t>http://ethics.lausd.net</a:t>
            </a:r>
            <a:r>
              <a:rPr lang="en-US">
                <a:solidFill>
                  <a:schemeClr val="tx1">
                    <a:lumMod val="75000"/>
                    <a:lumOff val="25000"/>
                  </a:schemeClr>
                </a:solidFill>
              </a:rPr>
              <a:t> for more information on Employee Code of Ethics and Code of Conduct with Student publications.</a:t>
            </a:r>
          </a:p>
        </p:txBody>
      </p:sp>
      <p:sp>
        <p:nvSpPr>
          <p:cNvPr id="22" name="Rectangle 21">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1244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ctrTitle"/>
          </p:nvPr>
        </p:nvSpPr>
        <p:spPr>
          <a:xfrm>
            <a:off x="0" y="1968500"/>
            <a:ext cx="9144000" cy="1470025"/>
          </a:xfrm>
        </p:spPr>
        <p:txBody>
          <a:bodyPr/>
          <a:lstStyle/>
          <a:p>
            <a:r>
              <a:rPr lang="en-US" altLang="en-US" b="1" dirty="0">
                <a:solidFill>
                  <a:srgbClr val="000000"/>
                </a:solidFill>
              </a:rPr>
              <a:t>Questions?</a:t>
            </a:r>
          </a:p>
        </p:txBody>
      </p:sp>
      <p:sp>
        <p:nvSpPr>
          <p:cNvPr id="59395" name="Rectangle 5"/>
          <p:cNvSpPr>
            <a:spLocks noGrp="1" noChangeArrowheads="1"/>
          </p:cNvSpPr>
          <p:nvPr>
            <p:ph type="subTitle" idx="1"/>
          </p:nvPr>
        </p:nvSpPr>
        <p:spPr>
          <a:xfrm>
            <a:off x="0" y="3238500"/>
            <a:ext cx="9144000" cy="1096926"/>
          </a:xfrm>
        </p:spPr>
        <p:txBody>
          <a:bodyPr/>
          <a:lstStyle/>
          <a:p>
            <a:r>
              <a:rPr lang="en-US" altLang="en-US" sz="4000" b="1" dirty="0">
                <a:solidFill>
                  <a:srgbClr val="000000"/>
                </a:solidFill>
              </a:rPr>
              <a:t>Thank you!</a:t>
            </a:r>
          </a:p>
        </p:txBody>
      </p:sp>
      <p:sp>
        <p:nvSpPr>
          <p:cNvPr id="59397" name="Text Box 7"/>
          <p:cNvSpPr txBox="1">
            <a:spLocks noChangeArrowheads="1"/>
          </p:cNvSpPr>
          <p:nvPr/>
        </p:nvSpPr>
        <p:spPr bwMode="auto">
          <a:xfrm>
            <a:off x="95776" y="5741138"/>
            <a:ext cx="6553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dirty="0">
                <a:solidFill>
                  <a:srgbClr val="000000"/>
                </a:solidFill>
              </a:rPr>
              <a:t>LAUSD Food Services Division  </a:t>
            </a:r>
          </a:p>
          <a:p>
            <a:pPr defTabSz="914400" eaLnBrk="0" fontAlgn="base" hangingPunct="0">
              <a:spcBef>
                <a:spcPct val="0"/>
              </a:spcBef>
              <a:spcAft>
                <a:spcPct val="0"/>
              </a:spcAft>
              <a:buFontTx/>
              <a:buNone/>
            </a:pPr>
            <a:r>
              <a:rPr lang="en-US" altLang="en-US" sz="1800" dirty="0">
                <a:solidFill>
                  <a:srgbClr val="000000"/>
                </a:solidFill>
              </a:rPr>
              <a:t>Nourishing Children to Achieve Excellence                             </a:t>
            </a:r>
          </a:p>
        </p:txBody>
      </p:sp>
    </p:spTree>
    <p:extLst>
      <p:ext uri="{BB962C8B-B14F-4D97-AF65-F5344CB8AC3E}">
        <p14:creationId xmlns:p14="http://schemas.microsoft.com/office/powerpoint/2010/main" val="454659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2" y="265270"/>
            <a:ext cx="7315200" cy="1143000"/>
          </a:xfrm>
        </p:spPr>
        <p:txBody>
          <a:bodyPr/>
          <a:lstStyle/>
          <a:p>
            <a:pPr algn="l"/>
            <a:r>
              <a:rPr lang="en-US" sz="4000" b="1" dirty="0">
                <a:solidFill>
                  <a:srgbClr val="000000"/>
                </a:solidFill>
              </a:rPr>
              <a:t>Code of Conduct With Students</a:t>
            </a:r>
          </a:p>
        </p:txBody>
      </p:sp>
      <p:sp>
        <p:nvSpPr>
          <p:cNvPr id="3" name="Content Placeholder 2"/>
          <p:cNvSpPr>
            <a:spLocks noGrp="1"/>
          </p:cNvSpPr>
          <p:nvPr>
            <p:ph idx="1"/>
          </p:nvPr>
        </p:nvSpPr>
        <p:spPr>
          <a:xfrm>
            <a:off x="855642" y="1687006"/>
            <a:ext cx="7315200" cy="4525963"/>
          </a:xfrm>
        </p:spPr>
        <p:txBody>
          <a:bodyPr>
            <a:normAutofit/>
          </a:bodyPr>
          <a:lstStyle/>
          <a:p>
            <a:pPr marL="0" indent="0">
              <a:buNone/>
            </a:pPr>
            <a:r>
              <a:rPr lang="en-US" sz="2400" dirty="0">
                <a:solidFill>
                  <a:srgbClr val="000000"/>
                </a:solidFill>
              </a:rPr>
              <a:t>According to the BUL 5167.0, Code of Conduct with Students, the most important responsibility LAUSD has is the safety of our students. </a:t>
            </a:r>
          </a:p>
          <a:p>
            <a:pPr marL="0" indent="0">
              <a:buNone/>
            </a:pPr>
            <a:endParaRPr lang="en-US" sz="2400" dirty="0">
              <a:solidFill>
                <a:srgbClr val="000000"/>
              </a:solidFill>
            </a:endParaRPr>
          </a:p>
          <a:p>
            <a:pPr marL="0" indent="0">
              <a:buNone/>
            </a:pPr>
            <a:r>
              <a:rPr lang="en-US" sz="2400" dirty="0">
                <a:solidFill>
                  <a:srgbClr val="000000"/>
                </a:solidFill>
              </a:rPr>
              <a:t>Employees, as well as all individuals who work with or have contact with students, are reminded that they must:</a:t>
            </a:r>
          </a:p>
          <a:p>
            <a:pPr marL="0" indent="0">
              <a:buNone/>
            </a:pPr>
            <a:endParaRPr lang="en-US" sz="2400" dirty="0">
              <a:solidFill>
                <a:srgbClr val="000000"/>
              </a:solidFill>
            </a:endParaRPr>
          </a:p>
          <a:p>
            <a:pPr lvl="1">
              <a:buFont typeface="Wingdings" panose="05000000000000000000" pitchFamily="2" charset="2"/>
              <a:buChar char="Ø"/>
            </a:pPr>
            <a:r>
              <a:rPr lang="en-US" sz="2400" dirty="0">
                <a:solidFill>
                  <a:srgbClr val="000000"/>
                </a:solidFill>
              </a:rPr>
              <a:t>Be mindful of the fine line drawn between being sensitive to and supportive of students and a possible or perceived breach of responsible or ethical behavior.</a:t>
            </a:r>
          </a:p>
        </p:txBody>
      </p:sp>
    </p:spTree>
    <p:extLst>
      <p:ext uri="{BB962C8B-B14F-4D97-AF65-F5344CB8AC3E}">
        <p14:creationId xmlns:p14="http://schemas.microsoft.com/office/powerpoint/2010/main" val="270856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2" y="568818"/>
            <a:ext cx="7315200" cy="1143000"/>
          </a:xfrm>
        </p:spPr>
        <p:txBody>
          <a:bodyPr/>
          <a:lstStyle/>
          <a:p>
            <a:pPr algn="l"/>
            <a:r>
              <a:rPr lang="en-US" sz="4000" b="1">
                <a:solidFill>
                  <a:srgbClr val="000000"/>
                </a:solidFill>
              </a:rPr>
              <a:t>Code of Conduct With Students Cont. </a:t>
            </a:r>
            <a:endParaRPr lang="en-US" sz="4000" b="1" dirty="0">
              <a:solidFill>
                <a:srgbClr val="000000"/>
              </a:solidFill>
            </a:endParaRPr>
          </a:p>
        </p:txBody>
      </p:sp>
      <p:sp>
        <p:nvSpPr>
          <p:cNvPr id="3" name="Content Placeholder 2"/>
          <p:cNvSpPr>
            <a:spLocks noGrp="1"/>
          </p:cNvSpPr>
          <p:nvPr>
            <p:ph idx="1"/>
          </p:nvPr>
        </p:nvSpPr>
        <p:spPr>
          <a:xfrm>
            <a:off x="914400" y="1853933"/>
            <a:ext cx="7315200" cy="4525963"/>
          </a:xfrm>
        </p:spPr>
        <p:txBody>
          <a:bodyPr/>
          <a:lstStyle/>
          <a:p>
            <a:pPr marL="0" indent="0">
              <a:buNone/>
            </a:pPr>
            <a:r>
              <a:rPr lang="en-US" sz="2600" dirty="0">
                <a:solidFill>
                  <a:srgbClr val="000000"/>
                </a:solidFill>
              </a:rPr>
              <a:t>While the District encourages the cultivation of positive relationships with students, employees and all individuals who work with or have contact with students are:</a:t>
            </a:r>
          </a:p>
          <a:p>
            <a:pPr lvl="1">
              <a:buFont typeface="Wingdings" panose="05000000000000000000" pitchFamily="2" charset="2"/>
              <a:buChar char="Ø"/>
            </a:pPr>
            <a:r>
              <a:rPr lang="en-US" sz="2400" dirty="0">
                <a:solidFill>
                  <a:srgbClr val="000000"/>
                </a:solidFill>
              </a:rPr>
              <a:t>Expected to use good judgement </a:t>
            </a:r>
          </a:p>
          <a:p>
            <a:pPr lvl="1">
              <a:buFont typeface="Wingdings" panose="05000000000000000000" pitchFamily="2" charset="2"/>
              <a:buChar char="Ø"/>
            </a:pPr>
            <a:r>
              <a:rPr lang="en-US" sz="2400" dirty="0">
                <a:solidFill>
                  <a:srgbClr val="000000"/>
                </a:solidFill>
              </a:rPr>
              <a:t>Cautioned to avoid situations</a:t>
            </a:r>
          </a:p>
          <a:p>
            <a:pPr lvl="2">
              <a:buFont typeface="Arial" panose="020B0604020202020204" pitchFamily="34" charset="0"/>
              <a:buChar char="•"/>
            </a:pPr>
            <a:r>
              <a:rPr lang="en-US" sz="2200" dirty="0">
                <a:solidFill>
                  <a:srgbClr val="000000"/>
                </a:solidFill>
              </a:rPr>
              <a:t>Including but not limited to the statements found within the Code of Conduct with Students</a:t>
            </a:r>
          </a:p>
          <a:p>
            <a:pPr marL="400050" lvl="1" indent="0">
              <a:buNone/>
            </a:pPr>
            <a:endParaRPr lang="en-US" sz="2200" dirty="0">
              <a:solidFill>
                <a:srgbClr val="000000"/>
              </a:solidFill>
            </a:endParaRPr>
          </a:p>
          <a:p>
            <a:pPr marL="400050" lvl="1" indent="0">
              <a:buNone/>
            </a:pPr>
            <a:endParaRPr lang="en-US" sz="2200" b="1" dirty="0">
              <a:solidFill>
                <a:srgbClr val="000000"/>
              </a:solidFill>
            </a:endParaRPr>
          </a:p>
          <a:p>
            <a:pPr marL="0" indent="0">
              <a:buNone/>
            </a:pPr>
            <a:endParaRPr lang="en-US" sz="2200" dirty="0">
              <a:solidFill>
                <a:srgbClr val="000000"/>
              </a:solidFill>
            </a:endParaRPr>
          </a:p>
        </p:txBody>
      </p:sp>
    </p:spTree>
    <p:extLst>
      <p:ext uri="{BB962C8B-B14F-4D97-AF65-F5344CB8AC3E}">
        <p14:creationId xmlns:p14="http://schemas.microsoft.com/office/powerpoint/2010/main" val="2560834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0513" y="298388"/>
            <a:ext cx="7761287" cy="1143000"/>
          </a:xfrm>
        </p:spPr>
        <p:txBody>
          <a:bodyPr/>
          <a:lstStyle/>
          <a:p>
            <a:pPr algn="l"/>
            <a:r>
              <a:rPr lang="en-US" sz="4000" b="1" dirty="0">
                <a:solidFill>
                  <a:srgbClr val="000000"/>
                </a:solidFill>
              </a:rPr>
              <a:t>Expectations of Employees </a:t>
            </a:r>
          </a:p>
        </p:txBody>
      </p:sp>
      <p:sp>
        <p:nvSpPr>
          <p:cNvPr id="3" name="Content Placeholder 2"/>
          <p:cNvSpPr>
            <a:spLocks noGrp="1"/>
          </p:cNvSpPr>
          <p:nvPr>
            <p:ph idx="1"/>
          </p:nvPr>
        </p:nvSpPr>
        <p:spPr>
          <a:xfrm>
            <a:off x="833913" y="1509484"/>
            <a:ext cx="7267700" cy="4522992"/>
          </a:xfrm>
        </p:spPr>
        <p:txBody>
          <a:bodyPr>
            <a:normAutofit lnSpcReduction="10000"/>
          </a:bodyPr>
          <a:lstStyle/>
          <a:p>
            <a:pPr marL="0" indent="0">
              <a:buNone/>
            </a:pPr>
            <a:r>
              <a:rPr lang="en-US" sz="2600" dirty="0">
                <a:solidFill>
                  <a:srgbClr val="000000"/>
                </a:solidFill>
              </a:rPr>
              <a:t>The Code of Conduct with Students bulletin has twelve expectations that all employees must follow.</a:t>
            </a:r>
          </a:p>
          <a:p>
            <a:pPr marL="0" indent="0">
              <a:buNone/>
            </a:pPr>
            <a:endParaRPr lang="en-US" sz="600" dirty="0">
              <a:solidFill>
                <a:srgbClr val="000000"/>
              </a:solidFill>
            </a:endParaRPr>
          </a:p>
          <a:p>
            <a:pPr marL="0" indent="0">
              <a:buNone/>
            </a:pPr>
            <a:r>
              <a:rPr lang="en-US" sz="2600" dirty="0">
                <a:solidFill>
                  <a:srgbClr val="000000"/>
                </a:solidFill>
              </a:rPr>
              <a:t>We will be reviewing only three of the twelve expectations that may occur frequently in the cafeteria.</a:t>
            </a:r>
          </a:p>
          <a:p>
            <a:pPr marL="0" indent="0">
              <a:buNone/>
            </a:pPr>
            <a:endParaRPr lang="en-US" sz="600" dirty="0">
              <a:solidFill>
                <a:srgbClr val="000000"/>
              </a:solidFill>
            </a:endParaRPr>
          </a:p>
          <a:p>
            <a:pPr marL="0" indent="0">
              <a:buNone/>
            </a:pPr>
            <a:r>
              <a:rPr lang="en-US" sz="2600" dirty="0">
                <a:solidFill>
                  <a:srgbClr val="000000"/>
                </a:solidFill>
              </a:rPr>
              <a:t>Expectation 3 states employees </a:t>
            </a:r>
            <a:r>
              <a:rPr lang="en-US" sz="2800" dirty="0">
                <a:solidFill>
                  <a:srgbClr val="000000"/>
                </a:solidFill>
              </a:rPr>
              <a:t>MAY NOT </a:t>
            </a:r>
            <a:r>
              <a:rPr lang="en-US" sz="2600" dirty="0">
                <a:solidFill>
                  <a:srgbClr val="000000"/>
                </a:solidFill>
              </a:rPr>
              <a:t>:</a:t>
            </a:r>
          </a:p>
          <a:p>
            <a:pPr marL="0" indent="0">
              <a:buNone/>
            </a:pPr>
            <a:endParaRPr lang="en-US" sz="400" dirty="0">
              <a:solidFill>
                <a:srgbClr val="000000"/>
              </a:solidFill>
            </a:endParaRPr>
          </a:p>
          <a:p>
            <a:pPr lvl="1" indent="-342900">
              <a:spcBef>
                <a:spcPts val="0"/>
              </a:spcBef>
              <a:buFont typeface="Wingdings" panose="05000000000000000000" pitchFamily="2" charset="2"/>
              <a:buChar char="Ø"/>
            </a:pPr>
            <a:r>
              <a:rPr lang="en-US" sz="2400" dirty="0">
                <a:solidFill>
                  <a:srgbClr val="000000"/>
                </a:solidFill>
              </a:rPr>
              <a:t>Engage in any behaviors, either directly or indirectly with a student(s)  or in the presence of a student(s), that are unprofessional, unethical, illegal, immoral, or exploitative </a:t>
            </a:r>
          </a:p>
          <a:p>
            <a:pPr marL="0" indent="0">
              <a:buNone/>
            </a:pPr>
            <a:endParaRPr lang="en-US" sz="2200" dirty="0"/>
          </a:p>
        </p:txBody>
      </p:sp>
    </p:spTree>
    <p:extLst>
      <p:ext uri="{BB962C8B-B14F-4D97-AF65-F5344CB8AC3E}">
        <p14:creationId xmlns:p14="http://schemas.microsoft.com/office/powerpoint/2010/main" val="276994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0513" y="298388"/>
            <a:ext cx="7761287" cy="1143000"/>
          </a:xfrm>
        </p:spPr>
        <p:txBody>
          <a:bodyPr/>
          <a:lstStyle/>
          <a:p>
            <a:pPr algn="l"/>
            <a:r>
              <a:rPr lang="en-US" sz="4000" b="1" dirty="0">
                <a:solidFill>
                  <a:srgbClr val="000000"/>
                </a:solidFill>
              </a:rPr>
              <a:t>Expectations of Employees Cont.</a:t>
            </a:r>
          </a:p>
        </p:txBody>
      </p:sp>
      <p:sp>
        <p:nvSpPr>
          <p:cNvPr id="3" name="Content Placeholder 2"/>
          <p:cNvSpPr>
            <a:spLocks noGrp="1"/>
          </p:cNvSpPr>
          <p:nvPr>
            <p:ph idx="1"/>
          </p:nvPr>
        </p:nvSpPr>
        <p:spPr>
          <a:xfrm>
            <a:off x="819399" y="1492005"/>
            <a:ext cx="7267700" cy="4525963"/>
          </a:xfrm>
        </p:spPr>
        <p:txBody>
          <a:bodyPr/>
          <a:lstStyle/>
          <a:p>
            <a:pPr marL="0" indent="0">
              <a:buNone/>
            </a:pPr>
            <a:r>
              <a:rPr lang="en-US" sz="2600" dirty="0">
                <a:solidFill>
                  <a:srgbClr val="000000"/>
                </a:solidFill>
              </a:rPr>
              <a:t>Expectation 5 states employees MAY NOT:</a:t>
            </a:r>
          </a:p>
          <a:p>
            <a:pPr lvl="1" indent="-342900">
              <a:buFont typeface="Wingdings" panose="05000000000000000000" pitchFamily="2" charset="2"/>
              <a:buChar char="Ø"/>
            </a:pPr>
            <a:r>
              <a:rPr lang="en-US" sz="2400" dirty="0">
                <a:solidFill>
                  <a:srgbClr val="000000"/>
                </a:solidFill>
              </a:rPr>
              <a:t>Make statements or comments, either directly or in the presence of a student(s), which are not age appropriate, professional, or which may be considered sexual in nature, harassing, or demeaning</a:t>
            </a:r>
          </a:p>
          <a:p>
            <a:pPr marL="0" indent="0">
              <a:buNone/>
            </a:pPr>
            <a:r>
              <a:rPr lang="en-US" sz="2600" dirty="0">
                <a:solidFill>
                  <a:srgbClr val="000000"/>
                </a:solidFill>
              </a:rPr>
              <a:t>Expectation 6 states employees MAY NOT:</a:t>
            </a:r>
          </a:p>
          <a:p>
            <a:pPr marL="750888" lvl="1" indent="-350838">
              <a:buFont typeface="Wingdings" panose="05000000000000000000" pitchFamily="2" charset="2"/>
              <a:buChar char="Ø"/>
            </a:pPr>
            <a:r>
              <a:rPr lang="en-US" sz="2400" dirty="0">
                <a:solidFill>
                  <a:srgbClr val="000000"/>
                </a:solidFill>
              </a:rPr>
              <a:t>Touch or have physical contact with a student(s) that is not age appropriate or within the scope of the employee's/individual’s responsibilities and/or duties</a:t>
            </a:r>
          </a:p>
          <a:p>
            <a:pPr marL="0" indent="0">
              <a:buNone/>
            </a:pPr>
            <a:endParaRPr lang="en-US" dirty="0"/>
          </a:p>
        </p:txBody>
      </p:sp>
    </p:spTree>
    <p:extLst>
      <p:ext uri="{BB962C8B-B14F-4D97-AF65-F5344CB8AC3E}">
        <p14:creationId xmlns:p14="http://schemas.microsoft.com/office/powerpoint/2010/main" val="4129533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4" y="320635"/>
            <a:ext cx="6400801" cy="1120749"/>
          </a:xfrm>
        </p:spPr>
        <p:txBody>
          <a:bodyPr/>
          <a:lstStyle/>
          <a:p>
            <a:pPr algn="l"/>
            <a:r>
              <a:rPr lang="en-US" sz="4000" b="1" dirty="0">
                <a:solidFill>
                  <a:srgbClr val="000000"/>
                </a:solidFill>
              </a:rPr>
              <a:t>Scenarios</a:t>
            </a:r>
          </a:p>
        </p:txBody>
      </p:sp>
      <p:sp>
        <p:nvSpPr>
          <p:cNvPr id="3" name="Content Placeholder 2"/>
          <p:cNvSpPr>
            <a:spLocks noGrp="1"/>
          </p:cNvSpPr>
          <p:nvPr>
            <p:ph idx="1"/>
          </p:nvPr>
        </p:nvSpPr>
        <p:spPr>
          <a:xfrm>
            <a:off x="926274" y="1600200"/>
            <a:ext cx="7288812" cy="4525963"/>
          </a:xfrm>
        </p:spPr>
        <p:txBody>
          <a:bodyPr/>
          <a:lstStyle/>
          <a:p>
            <a:pPr marL="0" indent="0">
              <a:buNone/>
            </a:pPr>
            <a:r>
              <a:rPr lang="en-US" sz="2600" dirty="0">
                <a:solidFill>
                  <a:srgbClr val="000000"/>
                </a:solidFill>
              </a:rPr>
              <a:t>Let’s take a look at some common scenarios that can occur in the cafeteria between Food Services employees and student customers. </a:t>
            </a:r>
          </a:p>
        </p:txBody>
      </p:sp>
    </p:spTree>
    <p:extLst>
      <p:ext uri="{BB962C8B-B14F-4D97-AF65-F5344CB8AC3E}">
        <p14:creationId xmlns:p14="http://schemas.microsoft.com/office/powerpoint/2010/main" val="324249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Scenario 1 – A Hug</a:t>
            </a:r>
          </a:p>
        </p:txBody>
      </p:sp>
      <p:sp>
        <p:nvSpPr>
          <p:cNvPr id="3" name="Content Placeholder 2"/>
          <p:cNvSpPr>
            <a:spLocks noGrp="1"/>
          </p:cNvSpPr>
          <p:nvPr>
            <p:ph idx="1"/>
          </p:nvPr>
        </p:nvSpPr>
        <p:spPr>
          <a:xfrm>
            <a:off x="926274" y="1600200"/>
            <a:ext cx="7760526" cy="4525963"/>
          </a:xfrm>
        </p:spPr>
        <p:txBody>
          <a:bodyPr/>
          <a:lstStyle/>
          <a:p>
            <a:pPr marL="0" indent="0">
              <a:buNone/>
            </a:pPr>
            <a:r>
              <a:rPr lang="en-US" sz="2600" dirty="0">
                <a:solidFill>
                  <a:srgbClr val="000000"/>
                </a:solidFill>
              </a:rPr>
              <a:t>An elementary student hugs you in the cafeteria while you are serving lunch. </a:t>
            </a: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26210" y="2615846"/>
            <a:ext cx="2691580" cy="3510317"/>
          </a:xfrm>
          <a:prstGeom prst="rect">
            <a:avLst/>
          </a:prstGeom>
          <a:ln>
            <a:solidFill>
              <a:srgbClr val="000000"/>
            </a:solidFill>
          </a:ln>
        </p:spPr>
      </p:pic>
    </p:spTree>
    <p:extLst>
      <p:ext uri="{BB962C8B-B14F-4D97-AF65-F5344CB8AC3E}">
        <p14:creationId xmlns:p14="http://schemas.microsoft.com/office/powerpoint/2010/main" val="2992511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Return The Student’s Embrace</a:t>
            </a:r>
          </a:p>
        </p:txBody>
      </p:sp>
      <p:sp>
        <p:nvSpPr>
          <p:cNvPr id="3" name="Content Placeholder 2"/>
          <p:cNvSpPr>
            <a:spLocks noGrp="1"/>
          </p:cNvSpPr>
          <p:nvPr>
            <p:ph idx="1"/>
          </p:nvPr>
        </p:nvSpPr>
        <p:spPr>
          <a:xfrm>
            <a:off x="926274" y="1600200"/>
            <a:ext cx="7760526" cy="4525963"/>
          </a:xfrm>
        </p:spPr>
        <p:txBody>
          <a:bodyPr/>
          <a:lstStyle/>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926274" y="1600200"/>
            <a:ext cx="4560126" cy="4610595"/>
          </a:xfrm>
          <a:prstGeom prst="rect">
            <a:avLst/>
          </a:prstGeom>
          <a:ln>
            <a:solidFill>
              <a:srgbClr val="000000"/>
            </a:solidFill>
          </a:ln>
        </p:spPr>
      </p:pic>
      <p:sp>
        <p:nvSpPr>
          <p:cNvPr id="7" name="TextBox 6"/>
          <p:cNvSpPr txBox="1"/>
          <p:nvPr/>
        </p:nvSpPr>
        <p:spPr>
          <a:xfrm>
            <a:off x="5609968" y="1600200"/>
            <a:ext cx="2804983" cy="3570208"/>
          </a:xfrm>
          <a:prstGeom prst="rect">
            <a:avLst/>
          </a:prstGeom>
          <a:noFill/>
        </p:spPr>
        <p:txBody>
          <a:bodyPr wrap="square" rtlCol="0">
            <a:spAutoFit/>
          </a:bodyPr>
          <a:lstStyle/>
          <a:p>
            <a:r>
              <a:rPr lang="en-US" sz="2400" dirty="0">
                <a:solidFill>
                  <a:srgbClr val="000000"/>
                </a:solidFill>
              </a:rPr>
              <a:t>Put your arms around the student to return the hug.</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p:txBody>
      </p:sp>
      <p:sp>
        <p:nvSpPr>
          <p:cNvPr id="8" name="Rounded Rectangle 7">
            <a:hlinkClick r:id="rId4" action="ppaction://hlinksldjump"/>
          </p:cNvPr>
          <p:cNvSpPr/>
          <p:nvPr/>
        </p:nvSpPr>
        <p:spPr>
          <a:xfrm>
            <a:off x="5737542" y="5149708"/>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90065" y="5149707"/>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spTree>
    <p:extLst>
      <p:ext uri="{BB962C8B-B14F-4D97-AF65-F5344CB8AC3E}">
        <p14:creationId xmlns:p14="http://schemas.microsoft.com/office/powerpoint/2010/main" val="87043889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t>Incorrect</a:t>
            </a:r>
          </a:p>
        </p:txBody>
      </p:sp>
      <p:sp>
        <p:nvSpPr>
          <p:cNvPr id="3" name="Content Placeholder 2"/>
          <p:cNvSpPr>
            <a:spLocks noGrp="1"/>
          </p:cNvSpPr>
          <p:nvPr>
            <p:ph idx="1"/>
          </p:nvPr>
        </p:nvSpPr>
        <p:spPr>
          <a:xfrm>
            <a:off x="908461" y="1600200"/>
            <a:ext cx="7552707" cy="4525963"/>
          </a:xfrm>
        </p:spPr>
        <p:txBody>
          <a:bodyPr/>
          <a:lstStyle/>
          <a:p>
            <a:pPr marL="0" indent="0">
              <a:spcBef>
                <a:spcPts val="0"/>
              </a:spcBef>
              <a:buNone/>
            </a:pPr>
            <a:r>
              <a:rPr lang="en-US" sz="2600" dirty="0">
                <a:solidFill>
                  <a:srgbClr val="000000"/>
                </a:solidFill>
              </a:rPr>
              <a:t>The Food Services Employees may not touch or have physical contact with any student</a:t>
            </a:r>
            <a:r>
              <a:rPr lang="en-US" dirty="0">
                <a:solidFill>
                  <a:srgbClr val="000000"/>
                </a:solidFill>
              </a:rPr>
              <a:t>.</a:t>
            </a:r>
          </a:p>
          <a:p>
            <a:pPr marL="0" indent="0">
              <a:spcBef>
                <a:spcPts val="0"/>
              </a:spcBef>
              <a:buNone/>
            </a:pPr>
            <a:endParaRPr lang="en-US" dirty="0">
              <a:solidFill>
                <a:srgbClr val="000000"/>
              </a:solidFill>
            </a:endParaRPr>
          </a:p>
          <a:p>
            <a:pPr marL="0" indent="0">
              <a:spcBef>
                <a:spcPts val="0"/>
              </a:spcBef>
              <a:buNone/>
            </a:pPr>
            <a:endParaRPr lang="en-US" dirty="0">
              <a:solidFill>
                <a:srgbClr val="000000"/>
              </a:solidFill>
            </a:endParaRPr>
          </a:p>
          <a:p>
            <a:pPr marL="0" indent="0" algn="ctr">
              <a:spcBef>
                <a:spcPts val="0"/>
              </a:spcBef>
              <a:buNone/>
            </a:pPr>
            <a:endParaRPr lang="en-US" sz="2600" dirty="0">
              <a:solidFill>
                <a:srgbClr val="000000"/>
              </a:solidFill>
            </a:endParaRPr>
          </a:p>
          <a:p>
            <a:pPr marL="0" indent="0" algn="ctr">
              <a:spcBef>
                <a:spcPts val="0"/>
              </a:spcBef>
              <a:buNone/>
            </a:pPr>
            <a:endParaRPr lang="en-US" sz="2600" dirty="0">
              <a:solidFill>
                <a:srgbClr val="000000"/>
              </a:solidFill>
            </a:endParaRPr>
          </a:p>
          <a:p>
            <a:pPr marL="0" indent="0" algn="ctr">
              <a:spcBef>
                <a:spcPts val="0"/>
              </a:spcBef>
              <a:buNone/>
            </a:pPr>
            <a:endParaRPr lang="en-US" sz="2600" dirty="0">
              <a:solidFill>
                <a:srgbClr val="000000"/>
              </a:solidFill>
            </a:endParaRPr>
          </a:p>
          <a:p>
            <a:pPr marL="0" indent="0" algn="ctr">
              <a:spcBef>
                <a:spcPts val="0"/>
              </a:spcBef>
              <a:buNone/>
            </a:pPr>
            <a:r>
              <a:rPr lang="en-US" sz="2600" dirty="0">
                <a:solidFill>
                  <a:srgbClr val="000000"/>
                </a:solidFill>
              </a:rPr>
              <a:t>Click to continue</a:t>
            </a:r>
          </a:p>
          <a:p>
            <a:pPr marL="0" indent="0">
              <a:buNone/>
            </a:pPr>
            <a:endParaRPr lang="en-US" dirty="0"/>
          </a:p>
        </p:txBody>
      </p:sp>
      <p:sp>
        <p:nvSpPr>
          <p:cNvPr id="5" name="Rectangle 4">
            <a:hlinkClick r:id="rId3" action="ppaction://hlinksldjump"/>
          </p:cNvPr>
          <p:cNvSpPr/>
          <p:nvPr/>
        </p:nvSpPr>
        <p:spPr>
          <a:xfrm>
            <a:off x="1" y="0"/>
            <a:ext cx="9144000" cy="67400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186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1160" y="274638"/>
            <a:ext cx="7875639"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14400" y="1600200"/>
            <a:ext cx="7327075" cy="4525963"/>
          </a:xfrm>
        </p:spPr>
        <p:txBody>
          <a:bodyPr/>
          <a:lstStyle/>
          <a:p>
            <a:pPr marL="0" indent="0">
              <a:buNone/>
            </a:pPr>
            <a:r>
              <a:rPr lang="en-US" sz="2600" dirty="0">
                <a:solidFill>
                  <a:srgbClr val="000000"/>
                </a:solidFill>
              </a:rPr>
              <a:t>Under no condition will Food Services Employees return a hug to a student or give the student a hug.</a:t>
            </a:r>
          </a:p>
        </p:txBody>
      </p:sp>
      <p:sp>
        <p:nvSpPr>
          <p:cNvPr id="4" name="Rectangle 3">
            <a:hlinkClick r:id="rId3" action="ppaction://hlinksldjump"/>
          </p:cNvPr>
          <p:cNvSpPr/>
          <p:nvPr/>
        </p:nvSpPr>
        <p:spPr>
          <a:xfrm>
            <a:off x="0" y="0"/>
            <a:ext cx="9143999" cy="67400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457338" y="3136613"/>
            <a:ext cx="2435795" cy="2092881"/>
          </a:xfrm>
          <a:prstGeom prst="rect">
            <a:avLst/>
          </a:prstGeom>
        </p:spPr>
        <p:txBody>
          <a:bodyPr wrap="square">
            <a:spAutoFit/>
          </a:bodyPr>
          <a:lstStyle/>
          <a:p>
            <a:pPr lvl="0" algn="ctr" fontAlgn="base">
              <a:spcAft>
                <a:spcPct val="0"/>
              </a:spcAft>
            </a:pPr>
            <a:endParaRPr lang="en-US" sz="2600" dirty="0">
              <a:solidFill>
                <a:srgbClr val="000000"/>
              </a:solidFill>
            </a:endParaRPr>
          </a:p>
          <a:p>
            <a:pPr lvl="0" algn="ctr" fontAlgn="base">
              <a:spcAft>
                <a:spcPct val="0"/>
              </a:spcAft>
            </a:pPr>
            <a:endParaRPr lang="en-US" sz="2600" dirty="0">
              <a:solidFill>
                <a:srgbClr val="000000"/>
              </a:solidFill>
            </a:endParaRPr>
          </a:p>
          <a:p>
            <a:pPr lvl="0" algn="ctr" fontAlgn="base">
              <a:spcAft>
                <a:spcPct val="0"/>
              </a:spcAft>
            </a:pPr>
            <a:endParaRPr lang="en-US" sz="2600" dirty="0">
              <a:solidFill>
                <a:srgbClr val="000000"/>
              </a:solidFill>
            </a:endParaRPr>
          </a:p>
          <a:p>
            <a:pPr lvl="0" algn="ctr" fontAlgn="base">
              <a:spcAft>
                <a:spcPct val="0"/>
              </a:spcAft>
            </a:pPr>
            <a:endParaRPr lang="en-US" sz="2600" dirty="0">
              <a:solidFill>
                <a:srgbClr val="000000"/>
              </a:solidFill>
            </a:endParaRPr>
          </a:p>
          <a:p>
            <a:pPr lvl="0" algn="ctr" fontAlgn="base">
              <a:spcAft>
                <a:spcPct val="0"/>
              </a:spcAft>
            </a:pPr>
            <a:r>
              <a:rPr lang="en-US" sz="2600" dirty="0">
                <a:solidFill>
                  <a:srgbClr val="000000"/>
                </a:solidFill>
              </a:rPr>
              <a:t>Click to continue</a:t>
            </a:r>
          </a:p>
        </p:txBody>
      </p:sp>
    </p:spTree>
    <p:extLst>
      <p:ext uri="{BB962C8B-B14F-4D97-AF65-F5344CB8AC3E}">
        <p14:creationId xmlns:p14="http://schemas.microsoft.com/office/powerpoint/2010/main" val="1997277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95" name="Rectangle 1639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86" name="Content Placeholder 1"/>
          <p:cNvSpPr>
            <a:spLocks noGrp="1"/>
          </p:cNvSpPr>
          <p:nvPr>
            <p:ph idx="1"/>
          </p:nvPr>
        </p:nvSpPr>
        <p:spPr>
          <a:xfrm>
            <a:off x="3556512" y="2065622"/>
            <a:ext cx="5344087" cy="4186481"/>
          </a:xfrm>
        </p:spPr>
        <p:txBody>
          <a:bodyPr anchor="ctr">
            <a:normAutofit lnSpcReduction="10000"/>
          </a:bodyPr>
          <a:lstStyle/>
          <a:p>
            <a:pPr marL="0" indent="0" fontAlgn="auto">
              <a:spcAft>
                <a:spcPts val="0"/>
              </a:spcAft>
              <a:buNone/>
              <a:defRPr/>
            </a:pPr>
            <a:r>
              <a:rPr lang="en-US" altLang="en-US" sz="2800" dirty="0"/>
              <a:t>This training contains language and content that is inappropriate and may make you feel uncomfortable. During the development of this training “No students were harmed.”</a:t>
            </a:r>
          </a:p>
          <a:p>
            <a:pPr marL="400050" lvl="1" indent="0" fontAlgn="auto">
              <a:spcAft>
                <a:spcPts val="0"/>
              </a:spcAft>
              <a:buNone/>
              <a:defRPr/>
            </a:pPr>
            <a:endParaRPr lang="en-US" altLang="en-US" sz="2400" dirty="0"/>
          </a:p>
          <a:p>
            <a:pPr marL="400050" lvl="1" indent="0" fontAlgn="auto">
              <a:spcAft>
                <a:spcPts val="0"/>
              </a:spcAft>
              <a:buNone/>
              <a:defRPr/>
            </a:pPr>
            <a:endParaRPr lang="en-US" altLang="en-US" sz="2400" dirty="0"/>
          </a:p>
          <a:p>
            <a:pPr marL="400050" lvl="1" indent="0" fontAlgn="auto">
              <a:spcAft>
                <a:spcPts val="0"/>
              </a:spcAft>
              <a:buNone/>
              <a:defRPr/>
            </a:pPr>
            <a:endParaRPr lang="en-US" altLang="en-US" sz="2400" dirty="0"/>
          </a:p>
          <a:p>
            <a:pPr lvl="1" indent="-342900" fontAlgn="auto">
              <a:spcAft>
                <a:spcPts val="0"/>
              </a:spcAft>
              <a:buFont typeface="Wingdings" panose="05000000000000000000" pitchFamily="2" charset="2"/>
              <a:buChar char="Ø"/>
              <a:defRPr/>
            </a:pPr>
            <a:endParaRPr lang="en-US" altLang="en-US" sz="2400" dirty="0"/>
          </a:p>
          <a:p>
            <a:pPr lvl="1" indent="-342900" fontAlgn="auto">
              <a:spcAft>
                <a:spcPts val="0"/>
              </a:spcAft>
              <a:buFont typeface="Wingdings" panose="05000000000000000000" pitchFamily="2" charset="2"/>
              <a:buChar char="Ø"/>
              <a:defRPr/>
            </a:pPr>
            <a:endParaRPr lang="en-US" altLang="en-US" sz="2400" dirty="0"/>
          </a:p>
          <a:p>
            <a:pPr marL="0" indent="0" fontAlgn="auto">
              <a:spcAft>
                <a:spcPts val="0"/>
              </a:spcAft>
              <a:buNone/>
              <a:defRPr/>
            </a:pPr>
            <a:r>
              <a:rPr lang="en-US" altLang="en-US" sz="2800" dirty="0"/>
              <a:t> </a:t>
            </a:r>
          </a:p>
          <a:p>
            <a:pPr marL="0" indent="0" fontAlgn="auto">
              <a:spcAft>
                <a:spcPts val="0"/>
              </a:spcAft>
              <a:buNone/>
              <a:defRPr/>
            </a:pPr>
            <a:endParaRPr lang="en-US" altLang="en-US" sz="2800" dirty="0"/>
          </a:p>
        </p:txBody>
      </p:sp>
    </p:spTree>
    <p:extLst>
      <p:ext uri="{BB962C8B-B14F-4D97-AF65-F5344CB8AC3E}">
        <p14:creationId xmlns:p14="http://schemas.microsoft.com/office/powerpoint/2010/main" val="2575325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Raise Your Arms</a:t>
            </a:r>
          </a:p>
        </p:txBody>
      </p:sp>
      <p:sp>
        <p:nvSpPr>
          <p:cNvPr id="3" name="Content Placeholder 2"/>
          <p:cNvSpPr>
            <a:spLocks noGrp="1"/>
          </p:cNvSpPr>
          <p:nvPr>
            <p:ph idx="1"/>
          </p:nvPr>
        </p:nvSpPr>
        <p:spPr>
          <a:xfrm>
            <a:off x="926274" y="1600200"/>
            <a:ext cx="7760526" cy="4525963"/>
          </a:xfrm>
        </p:spPr>
        <p:txBody>
          <a:bodyPr/>
          <a:lstStyle/>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9109" y="1600199"/>
            <a:ext cx="4522577" cy="4565823"/>
          </a:xfrm>
          <a:prstGeom prst="rect">
            <a:avLst/>
          </a:prstGeom>
          <a:ln>
            <a:solidFill>
              <a:srgbClr val="000000"/>
            </a:solidFill>
          </a:ln>
        </p:spPr>
      </p:pic>
      <p:sp>
        <p:nvSpPr>
          <p:cNvPr id="7" name="TextBox 6"/>
          <p:cNvSpPr txBox="1"/>
          <p:nvPr/>
        </p:nvSpPr>
        <p:spPr>
          <a:xfrm>
            <a:off x="5597611" y="1600199"/>
            <a:ext cx="2718486" cy="2831544"/>
          </a:xfrm>
          <a:prstGeom prst="rect">
            <a:avLst/>
          </a:prstGeom>
          <a:noFill/>
        </p:spPr>
        <p:txBody>
          <a:bodyPr wrap="square" rtlCol="0">
            <a:spAutoFit/>
          </a:bodyPr>
          <a:lstStyle/>
          <a:p>
            <a:r>
              <a:rPr lang="en-US" sz="2400" dirty="0">
                <a:solidFill>
                  <a:srgbClr val="000000"/>
                </a:solidFill>
              </a:rPr>
              <a:t>As soon as the student hugs you, raise your arms and hands in the air. </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6" name="Group 5"/>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spTree>
    <p:extLst>
      <p:ext uri="{BB962C8B-B14F-4D97-AF65-F5344CB8AC3E}">
        <p14:creationId xmlns:p14="http://schemas.microsoft.com/office/powerpoint/2010/main" val="10752134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96412" y="274638"/>
            <a:ext cx="7890387" cy="1143000"/>
          </a:xfrm>
        </p:spPr>
        <p:txBody>
          <a:bodyPr/>
          <a:lstStyle/>
          <a:p>
            <a:pPr algn="l"/>
            <a:r>
              <a:rPr lang="en-US" sz="4000" b="1" dirty="0"/>
              <a:t>Correct</a:t>
            </a:r>
          </a:p>
        </p:txBody>
      </p:sp>
      <p:sp>
        <p:nvSpPr>
          <p:cNvPr id="3" name="Content Placeholder 2"/>
          <p:cNvSpPr>
            <a:spLocks noGrp="1"/>
          </p:cNvSpPr>
          <p:nvPr>
            <p:ph idx="1"/>
          </p:nvPr>
        </p:nvSpPr>
        <p:spPr>
          <a:xfrm>
            <a:off x="914400" y="1600200"/>
            <a:ext cx="7344697" cy="4525963"/>
          </a:xfrm>
        </p:spPr>
        <p:txBody>
          <a:bodyPr/>
          <a:lstStyle/>
          <a:p>
            <a:pPr marL="0" indent="0">
              <a:buNone/>
            </a:pPr>
            <a:r>
              <a:rPr lang="en-US" sz="2600" dirty="0">
                <a:solidFill>
                  <a:srgbClr val="000000"/>
                </a:solidFill>
              </a:rPr>
              <a:t>Food Services Employees will raise their hands and arms in the air. They should then redirect the student back to her meal.</a:t>
            </a:r>
          </a:p>
          <a:p>
            <a:pPr marL="0" indent="0">
              <a:buNone/>
            </a:pPr>
            <a:endParaRPr lang="en-US" sz="1000" dirty="0">
              <a:solidFill>
                <a:srgbClr val="000000"/>
              </a:solidFill>
            </a:endParaRPr>
          </a:p>
          <a:p>
            <a:pPr marL="0" indent="0">
              <a:buNone/>
            </a:pPr>
            <a:r>
              <a:rPr lang="en-US" sz="2600" dirty="0">
                <a:solidFill>
                  <a:srgbClr val="000000"/>
                </a:solidFill>
              </a:rPr>
              <a:t>Food Services Employees may not touch or have physical contact with any student. </a:t>
            </a: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86722"/>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396" cy="6858296"/>
          </a:xfrm>
          <a:prstGeom prst="rect">
            <a:avLst/>
          </a:prstGeom>
        </p:spPr>
      </p:pic>
    </p:spTree>
    <p:extLst>
      <p:ext uri="{BB962C8B-B14F-4D97-AF65-F5344CB8AC3E}">
        <p14:creationId xmlns:p14="http://schemas.microsoft.com/office/powerpoint/2010/main" val="3471942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solidFill>
                  <a:srgbClr val="FF0000"/>
                </a:solidFill>
              </a:rPr>
              <a:t>Incorrect</a:t>
            </a:r>
          </a:p>
        </p:txBody>
      </p:sp>
      <p:sp>
        <p:nvSpPr>
          <p:cNvPr id="3" name="Content Placeholder 2"/>
          <p:cNvSpPr>
            <a:spLocks noGrp="1"/>
          </p:cNvSpPr>
          <p:nvPr>
            <p:ph idx="1"/>
          </p:nvPr>
        </p:nvSpPr>
        <p:spPr>
          <a:xfrm>
            <a:off x="914400" y="1600200"/>
            <a:ext cx="7772400" cy="4525963"/>
          </a:xfrm>
        </p:spPr>
        <p:txBody>
          <a:bodyPr/>
          <a:lstStyle/>
          <a:p>
            <a:pPr marL="0" indent="0">
              <a:buNone/>
            </a:pPr>
            <a:r>
              <a:rPr lang="en-US" sz="2600" dirty="0">
                <a:solidFill>
                  <a:srgbClr val="000000"/>
                </a:solidFill>
              </a:rPr>
              <a:t>Food Services Employees may not touch or have physical contact with any student. </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86727"/>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4130160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402654"/>
            <a:ext cx="7760525" cy="1143000"/>
          </a:xfrm>
        </p:spPr>
        <p:txBody>
          <a:bodyPr/>
          <a:lstStyle/>
          <a:p>
            <a:pPr algn="l"/>
            <a:r>
              <a:rPr lang="en-US" sz="4000" b="1" dirty="0">
                <a:solidFill>
                  <a:srgbClr val="000000"/>
                </a:solidFill>
              </a:rPr>
              <a:t>Scenario 2 – Student Approaches for a Hug</a:t>
            </a:r>
          </a:p>
        </p:txBody>
      </p:sp>
      <p:sp>
        <p:nvSpPr>
          <p:cNvPr id="3" name="Content Placeholder 2"/>
          <p:cNvSpPr>
            <a:spLocks noGrp="1"/>
          </p:cNvSpPr>
          <p:nvPr>
            <p:ph idx="1"/>
          </p:nvPr>
        </p:nvSpPr>
        <p:spPr>
          <a:xfrm>
            <a:off x="926274" y="1600200"/>
            <a:ext cx="7760526" cy="4525963"/>
          </a:xfrm>
        </p:spPr>
        <p:txBody>
          <a:bodyPr/>
          <a:lstStyle/>
          <a:p>
            <a:pPr marL="0" indent="0">
              <a:buNone/>
            </a:pPr>
            <a:r>
              <a:rPr lang="en-US" sz="2600" dirty="0">
                <a:solidFill>
                  <a:srgbClr val="000000"/>
                </a:solidFill>
              </a:rPr>
              <a:t>A student approaches to hug you in the cafeteria.</a:t>
            </a: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2474" y="2648559"/>
            <a:ext cx="2719052" cy="3535986"/>
          </a:xfrm>
          <a:prstGeom prst="rect">
            <a:avLst/>
          </a:prstGeom>
        </p:spPr>
      </p:pic>
    </p:spTree>
    <p:extLst>
      <p:ext uri="{BB962C8B-B14F-4D97-AF65-F5344CB8AC3E}">
        <p14:creationId xmlns:p14="http://schemas.microsoft.com/office/powerpoint/2010/main" val="1653865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Stop and Put Your Hands Out</a:t>
            </a:r>
          </a:p>
        </p:txBody>
      </p:sp>
      <p:sp>
        <p:nvSpPr>
          <p:cNvPr id="3" name="Content Placeholder 2"/>
          <p:cNvSpPr>
            <a:spLocks noGrp="1"/>
          </p:cNvSpPr>
          <p:nvPr>
            <p:ph idx="1"/>
          </p:nvPr>
        </p:nvSpPr>
        <p:spPr>
          <a:xfrm>
            <a:off x="926274" y="1600200"/>
            <a:ext cx="7760526" cy="4525963"/>
          </a:xfrm>
        </p:spPr>
        <p:txBody>
          <a:bodyPr/>
          <a:lstStyle/>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6274" y="1600199"/>
            <a:ext cx="4584840" cy="4622471"/>
          </a:xfrm>
          <a:prstGeom prst="rect">
            <a:avLst/>
          </a:prstGeom>
          <a:ln>
            <a:solidFill>
              <a:srgbClr val="000000"/>
            </a:solidFill>
          </a:ln>
        </p:spPr>
      </p:pic>
      <p:sp>
        <p:nvSpPr>
          <p:cNvPr id="6" name="TextBox 5"/>
          <p:cNvSpPr txBox="1"/>
          <p:nvPr/>
        </p:nvSpPr>
        <p:spPr>
          <a:xfrm>
            <a:off x="5609968" y="1600200"/>
            <a:ext cx="2804983" cy="4678204"/>
          </a:xfrm>
          <a:prstGeom prst="rect">
            <a:avLst/>
          </a:prstGeom>
          <a:noFill/>
        </p:spPr>
        <p:txBody>
          <a:bodyPr wrap="square" rtlCol="0">
            <a:spAutoFit/>
          </a:bodyPr>
          <a:lstStyle/>
          <a:p>
            <a:r>
              <a:rPr lang="en-US" sz="2400" dirty="0">
                <a:solidFill>
                  <a:srgbClr val="000000"/>
                </a:solidFill>
              </a:rPr>
              <a:t>As the student is approaching to give you a hug, extend your arms and hands to stop the student.  No contact is made.</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p:txBody>
      </p:sp>
      <p:sp>
        <p:nvSpPr>
          <p:cNvPr id="7" name="Rounded Rectangle 6">
            <a:hlinkClick r:id="rId4" action="ppaction://hlinksldjump"/>
          </p:cNvPr>
          <p:cNvSpPr/>
          <p:nvPr/>
        </p:nvSpPr>
        <p:spPr>
          <a:xfrm>
            <a:off x="5708046" y="5238986"/>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58980" y="5238991"/>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spTree>
    <p:extLst>
      <p:ext uri="{BB962C8B-B14F-4D97-AF65-F5344CB8AC3E}">
        <p14:creationId xmlns:p14="http://schemas.microsoft.com/office/powerpoint/2010/main" val="13929972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solidFill>
                  <a:srgbClr val="FF0000"/>
                </a:solidFill>
              </a:rPr>
              <a:t>Incorrect </a:t>
            </a:r>
          </a:p>
        </p:txBody>
      </p:sp>
      <p:sp>
        <p:nvSpPr>
          <p:cNvPr id="3" name="Content Placeholder 2"/>
          <p:cNvSpPr>
            <a:spLocks noGrp="1"/>
          </p:cNvSpPr>
          <p:nvPr>
            <p:ph idx="1"/>
          </p:nvPr>
        </p:nvSpPr>
        <p:spPr>
          <a:xfrm>
            <a:off x="914400" y="1600200"/>
            <a:ext cx="7300452" cy="4525963"/>
          </a:xfrm>
        </p:spPr>
        <p:txBody>
          <a:bodyPr/>
          <a:lstStyle/>
          <a:p>
            <a:pPr marL="0" indent="0">
              <a:buNone/>
            </a:pPr>
            <a:r>
              <a:rPr lang="en-US" sz="2600" dirty="0">
                <a:solidFill>
                  <a:srgbClr val="000000"/>
                </a:solidFill>
              </a:rPr>
              <a:t>The Food Services Employees may not touch or have physical contact with any student.</a:t>
            </a:r>
          </a:p>
          <a:p>
            <a:pPr marL="0" indent="0">
              <a:buNone/>
            </a:pPr>
            <a:endParaRPr lang="en-US" sz="2600" dirty="0">
              <a:solidFill>
                <a:srgbClr val="000000"/>
              </a:solidFill>
            </a:endParaRPr>
          </a:p>
          <a:p>
            <a:pPr marL="0" indent="0">
              <a:buNone/>
            </a:pPr>
            <a:endParaRPr lang="en-US" sz="2600" dirty="0">
              <a:solidFill>
                <a:srgbClr val="000000"/>
              </a:solidFill>
            </a:endParaRPr>
          </a:p>
        </p:txBody>
      </p:sp>
      <p:sp>
        <p:nvSpPr>
          <p:cNvPr id="4" name="Rectangle 3"/>
          <p:cNvSpPr/>
          <p:nvPr/>
        </p:nvSpPr>
        <p:spPr>
          <a:xfrm>
            <a:off x="3457338" y="3136613"/>
            <a:ext cx="2435795" cy="2092881"/>
          </a:xfrm>
          <a:prstGeom prst="rect">
            <a:avLst/>
          </a:prstGeom>
        </p:spPr>
        <p:txBody>
          <a:bodyPr wrap="square">
            <a:spAutoFit/>
          </a:bodyPr>
          <a:lstStyle/>
          <a:p>
            <a:pPr lvl="0" algn="ctr" fontAlgn="base">
              <a:spcAft>
                <a:spcPct val="0"/>
              </a:spcAft>
            </a:pPr>
            <a:endParaRPr lang="en-US" sz="2600" dirty="0">
              <a:solidFill>
                <a:srgbClr val="000000"/>
              </a:solidFill>
            </a:endParaRPr>
          </a:p>
          <a:p>
            <a:pPr lvl="0" algn="ctr" fontAlgn="base">
              <a:spcAft>
                <a:spcPct val="0"/>
              </a:spcAft>
            </a:pPr>
            <a:endParaRPr lang="en-US" sz="2600" dirty="0">
              <a:solidFill>
                <a:srgbClr val="000000"/>
              </a:solidFill>
            </a:endParaRPr>
          </a:p>
          <a:p>
            <a:pPr lvl="0" algn="ctr" fontAlgn="base">
              <a:spcAft>
                <a:spcPct val="0"/>
              </a:spcAft>
            </a:pPr>
            <a:endParaRPr lang="en-US" sz="2600" dirty="0">
              <a:solidFill>
                <a:srgbClr val="000000"/>
              </a:solidFill>
            </a:endParaRPr>
          </a:p>
          <a:p>
            <a:pPr lvl="0" algn="ctr" fontAlgn="base">
              <a:spcAft>
                <a:spcPct val="0"/>
              </a:spcAft>
            </a:pPr>
            <a:endParaRPr lang="en-US" sz="2600" dirty="0">
              <a:solidFill>
                <a:srgbClr val="000000"/>
              </a:solidFill>
            </a:endParaRPr>
          </a:p>
          <a:p>
            <a:pPr lvl="0" algn="ctr" fontAlgn="base">
              <a:spcAft>
                <a:spcPct val="0"/>
              </a:spcAft>
            </a:pPr>
            <a:r>
              <a:rPr lang="en-US" sz="2600" dirty="0">
                <a:solidFill>
                  <a:srgbClr val="000000"/>
                </a:solidFill>
              </a:rPr>
              <a:t>Click to continue</a:t>
            </a:r>
          </a:p>
        </p:txBody>
      </p:sp>
      <p:pic>
        <p:nvPicPr>
          <p:cNvPr id="5" name="Picture 4">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9144395" cy="6809524"/>
          </a:xfrm>
          <a:prstGeom prst="rect">
            <a:avLst/>
          </a:prstGeom>
        </p:spPr>
      </p:pic>
    </p:spTree>
    <p:extLst>
      <p:ext uri="{BB962C8B-B14F-4D97-AF65-F5344CB8AC3E}">
        <p14:creationId xmlns:p14="http://schemas.microsoft.com/office/powerpoint/2010/main" val="2253279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008000"/>
                </a:solidFill>
              </a:rPr>
              <a:t>Correct</a:t>
            </a:r>
          </a:p>
        </p:txBody>
      </p:sp>
      <p:sp>
        <p:nvSpPr>
          <p:cNvPr id="3" name="Content Placeholder 2"/>
          <p:cNvSpPr>
            <a:spLocks noGrp="1"/>
          </p:cNvSpPr>
          <p:nvPr>
            <p:ph idx="1"/>
          </p:nvPr>
        </p:nvSpPr>
        <p:spPr>
          <a:xfrm>
            <a:off x="908462" y="1600200"/>
            <a:ext cx="7327076" cy="4525963"/>
          </a:xfrm>
        </p:spPr>
        <p:txBody>
          <a:bodyPr/>
          <a:lstStyle/>
          <a:p>
            <a:pPr marL="0" indent="0">
              <a:buNone/>
            </a:pPr>
            <a:r>
              <a:rPr lang="en-US" sz="2600" dirty="0">
                <a:solidFill>
                  <a:srgbClr val="000000"/>
                </a:solidFill>
              </a:rPr>
              <a:t>The employee should motion for the student to slow down and then redirect her to return to her meal.</a:t>
            </a:r>
          </a:p>
          <a:p>
            <a:pPr marL="0" indent="0">
              <a:buNone/>
            </a:pPr>
            <a:r>
              <a:rPr lang="en-US" sz="2600" dirty="0">
                <a:solidFill>
                  <a:srgbClr val="000000"/>
                </a:solidFill>
              </a:rPr>
              <a:t>The employee may not touch or have physical contact with any student. </a:t>
            </a:r>
          </a:p>
        </p:txBody>
      </p:sp>
      <p:sp>
        <p:nvSpPr>
          <p:cNvPr id="4" name="Rectangle 3"/>
          <p:cNvSpPr/>
          <p:nvPr/>
        </p:nvSpPr>
        <p:spPr>
          <a:xfrm>
            <a:off x="3457338" y="3136613"/>
            <a:ext cx="2435795" cy="2092881"/>
          </a:xfrm>
          <a:prstGeom prst="rect">
            <a:avLst/>
          </a:prstGeom>
        </p:spPr>
        <p:txBody>
          <a:bodyPr wrap="square">
            <a:spAutoFit/>
          </a:bodyPr>
          <a:lstStyle/>
          <a:p>
            <a:pPr lvl="0" algn="ctr" fontAlgn="base">
              <a:spcAft>
                <a:spcPct val="0"/>
              </a:spcAft>
            </a:pPr>
            <a:endParaRPr lang="en-US" sz="2600" dirty="0">
              <a:solidFill>
                <a:srgbClr val="000000"/>
              </a:solidFill>
            </a:endParaRPr>
          </a:p>
          <a:p>
            <a:pPr lvl="0" algn="ctr" fontAlgn="base">
              <a:spcAft>
                <a:spcPct val="0"/>
              </a:spcAft>
            </a:pPr>
            <a:r>
              <a:rPr lang="en-US" sz="2600" dirty="0">
                <a:solidFill>
                  <a:srgbClr val="000000"/>
                </a:solidFill>
              </a:rPr>
              <a:t> </a:t>
            </a:r>
          </a:p>
          <a:p>
            <a:pPr lvl="0" algn="ctr" fontAlgn="base">
              <a:spcAft>
                <a:spcPct val="0"/>
              </a:spcAft>
            </a:pPr>
            <a:endParaRPr lang="en-US" sz="2600" dirty="0">
              <a:solidFill>
                <a:srgbClr val="000000"/>
              </a:solidFill>
            </a:endParaRPr>
          </a:p>
          <a:p>
            <a:pPr lvl="0" algn="ctr" fontAlgn="base">
              <a:spcAft>
                <a:spcPct val="0"/>
              </a:spcAft>
            </a:pPr>
            <a:endParaRPr lang="en-US" sz="2600" dirty="0">
              <a:solidFill>
                <a:srgbClr val="000000"/>
              </a:solidFill>
            </a:endParaRPr>
          </a:p>
          <a:p>
            <a:pPr lvl="0" algn="ctr" fontAlgn="base">
              <a:spcAft>
                <a:spcPct val="0"/>
              </a:spcAft>
            </a:pPr>
            <a:r>
              <a:rPr lang="en-US" sz="2600" dirty="0">
                <a:solidFill>
                  <a:srgbClr val="000000"/>
                </a:solidFill>
              </a:rPr>
              <a:t>Click to continue</a:t>
            </a:r>
          </a:p>
        </p:txBody>
      </p:sp>
      <p:pic>
        <p:nvPicPr>
          <p:cNvPr id="7" name="Picture 6">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 y="0"/>
            <a:ext cx="9144793" cy="6813753"/>
          </a:xfrm>
          <a:prstGeom prst="rect">
            <a:avLst/>
          </a:prstGeom>
        </p:spPr>
      </p:pic>
    </p:spTree>
    <p:extLst>
      <p:ext uri="{BB962C8B-B14F-4D97-AF65-F5344CB8AC3E}">
        <p14:creationId xmlns:p14="http://schemas.microsoft.com/office/powerpoint/2010/main" val="392567787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Tell The Student “NO”</a:t>
            </a:r>
          </a:p>
        </p:txBody>
      </p:sp>
      <p:sp>
        <p:nvSpPr>
          <p:cNvPr id="3" name="Content Placeholder 2"/>
          <p:cNvSpPr>
            <a:spLocks noGrp="1"/>
          </p:cNvSpPr>
          <p:nvPr>
            <p:ph idx="1"/>
          </p:nvPr>
        </p:nvSpPr>
        <p:spPr>
          <a:xfrm>
            <a:off x="926274" y="1600200"/>
            <a:ext cx="7760526" cy="4525963"/>
          </a:xfrm>
        </p:spPr>
        <p:txBody>
          <a:bodyPr/>
          <a:lstStyle/>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6273" y="1600199"/>
            <a:ext cx="4572484" cy="4525963"/>
          </a:xfrm>
          <a:prstGeom prst="rect">
            <a:avLst/>
          </a:prstGeom>
          <a:ln>
            <a:solidFill>
              <a:srgbClr val="000000"/>
            </a:solidFill>
          </a:ln>
        </p:spPr>
      </p:pic>
      <p:sp>
        <p:nvSpPr>
          <p:cNvPr id="5" name="TextBox 4"/>
          <p:cNvSpPr txBox="1"/>
          <p:nvPr/>
        </p:nvSpPr>
        <p:spPr>
          <a:xfrm>
            <a:off x="5609968" y="1513701"/>
            <a:ext cx="3200400" cy="3539430"/>
          </a:xfrm>
          <a:prstGeom prst="rect">
            <a:avLst/>
          </a:prstGeom>
          <a:noFill/>
        </p:spPr>
        <p:txBody>
          <a:bodyPr wrap="square" rtlCol="0">
            <a:spAutoFit/>
          </a:bodyPr>
          <a:lstStyle/>
          <a:p>
            <a:r>
              <a:rPr lang="en-US" sz="2400" dirty="0">
                <a:solidFill>
                  <a:srgbClr val="000000"/>
                </a:solidFill>
              </a:rPr>
              <a:t>Point your finger at the student and in a loud voice say “no sweetie”.</a:t>
            </a:r>
          </a:p>
          <a:p>
            <a:endParaRPr lang="en-US" sz="800" dirty="0">
              <a:solidFill>
                <a:srgbClr val="000000"/>
              </a:solidFill>
            </a:endParaRPr>
          </a:p>
          <a:p>
            <a:r>
              <a:rPr lang="en-US" sz="2400" dirty="0">
                <a:solidFill>
                  <a:srgbClr val="000000"/>
                </a:solidFill>
              </a:rPr>
              <a:t>Is this an acceptable action?</a:t>
            </a: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p:txBody>
      </p:sp>
      <p:sp>
        <p:nvSpPr>
          <p:cNvPr id="6" name="Rounded Rectangle 5">
            <a:hlinkClick r:id="rId4" action="ppaction://hlinksldjump"/>
          </p:cNvPr>
          <p:cNvSpPr/>
          <p:nvPr/>
        </p:nvSpPr>
        <p:spPr>
          <a:xfrm>
            <a:off x="5737542" y="5199131"/>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7" name="Rounded Rectangle 6">
            <a:hlinkClick r:id="rId5" action="ppaction://hlinksldjump"/>
          </p:cNvPr>
          <p:cNvSpPr/>
          <p:nvPr/>
        </p:nvSpPr>
        <p:spPr>
          <a:xfrm>
            <a:off x="698966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spTree>
    <p:extLst>
      <p:ext uri="{BB962C8B-B14F-4D97-AF65-F5344CB8AC3E}">
        <p14:creationId xmlns:p14="http://schemas.microsoft.com/office/powerpoint/2010/main" val="16878259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t>Incorrect</a:t>
            </a:r>
          </a:p>
        </p:txBody>
      </p:sp>
      <p:sp>
        <p:nvSpPr>
          <p:cNvPr id="3" name="Content Placeholder 2"/>
          <p:cNvSpPr>
            <a:spLocks noGrp="1"/>
          </p:cNvSpPr>
          <p:nvPr>
            <p:ph idx="1"/>
          </p:nvPr>
        </p:nvSpPr>
        <p:spPr>
          <a:xfrm>
            <a:off x="914400" y="1600200"/>
            <a:ext cx="7315200"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harassing, or demeaning, either indirectly or in the presence of any student.</a:t>
            </a:r>
          </a:p>
          <a:p>
            <a:pPr marL="0" indent="0">
              <a:buNone/>
            </a:pPr>
            <a:endParaRPr lang="en-US" sz="2600" dirty="0">
              <a:solidFill>
                <a:srgbClr val="000000"/>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64453"/>
          <a:stretch/>
        </p:blipFill>
        <p:spPr>
          <a:xfrm>
            <a:off x="3261246" y="4739640"/>
            <a:ext cx="2621507" cy="793167"/>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964" y="1"/>
            <a:ext cx="9209964" cy="6809524"/>
          </a:xfrm>
          <a:prstGeom prst="rect">
            <a:avLst/>
          </a:prstGeom>
        </p:spPr>
      </p:pic>
    </p:spTree>
    <p:extLst>
      <p:ext uri="{BB962C8B-B14F-4D97-AF65-F5344CB8AC3E}">
        <p14:creationId xmlns:p14="http://schemas.microsoft.com/office/powerpoint/2010/main" val="61189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solidFill>
                  <a:srgbClr val="FF0000"/>
                </a:solidFill>
              </a:rPr>
              <a:t>Correct</a:t>
            </a:r>
          </a:p>
        </p:txBody>
      </p:sp>
      <p:sp>
        <p:nvSpPr>
          <p:cNvPr id="5" name="Content Placeholder 4"/>
          <p:cNvSpPr>
            <a:spLocks noGrp="1"/>
          </p:cNvSpPr>
          <p:nvPr>
            <p:ph idx="1"/>
          </p:nvPr>
        </p:nvSpPr>
        <p:spPr>
          <a:xfrm>
            <a:off x="914400" y="1600200"/>
            <a:ext cx="7329948" cy="4525963"/>
          </a:xfrm>
        </p:spPr>
        <p:txBody>
          <a:bodyPr/>
          <a:lstStyle/>
          <a:p>
            <a:pPr marL="0" indent="0">
              <a:buNone/>
            </a:pPr>
            <a:r>
              <a:rPr lang="en-US" sz="2600" dirty="0">
                <a:solidFill>
                  <a:srgbClr val="000000"/>
                </a:solidFill>
              </a:rPr>
              <a:t>Words of endearment like “sweetie,” “honey,” “kiddo,”</a:t>
            </a:r>
            <a:r>
              <a:rPr lang="en-US" sz="2600" dirty="0" err="1">
                <a:solidFill>
                  <a:srgbClr val="000000"/>
                </a:solidFill>
              </a:rPr>
              <a:t>etc</a:t>
            </a:r>
            <a:r>
              <a:rPr lang="en-US" sz="2600" dirty="0">
                <a:solidFill>
                  <a:srgbClr val="000000"/>
                </a:solidFill>
              </a:rPr>
              <a:t>. should not be used when addressing students, these words are inappropriate. Employees must address students with either a “Mr.” or a “Miss.”</a:t>
            </a:r>
          </a:p>
          <a:p>
            <a:pPr marL="0" indent="0">
              <a:buNone/>
            </a:pPr>
            <a:endParaRPr lang="en-US" sz="10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7114"/>
            <a:ext cx="9143999" cy="684197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1247" y="3548206"/>
            <a:ext cx="2621507" cy="2231329"/>
          </a:xfrm>
          <a:prstGeom prst="rect">
            <a:avLst/>
          </a:prstGeom>
        </p:spPr>
      </p:pic>
    </p:spTree>
    <p:extLst>
      <p:ext uri="{BB962C8B-B14F-4D97-AF65-F5344CB8AC3E}">
        <p14:creationId xmlns:p14="http://schemas.microsoft.com/office/powerpoint/2010/main" val="401042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93" name="Rectangle 16392">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395" name="Straight Connector 16394">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397" name="Rectangle 1639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399" name="Rectangle 1639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2"/>
          <p:cNvSpPr txBox="1">
            <a:spLocks noChangeArrowheads="1"/>
          </p:cNvSpPr>
          <p:nvPr/>
        </p:nvSpPr>
        <p:spPr bwMode="auto">
          <a:xfrm>
            <a:off x="369277" y="605896"/>
            <a:ext cx="2313633" cy="5646208"/>
          </a:xfrm>
          <a:prstGeom prst="rect">
            <a:avLst/>
          </a:prstGeom>
        </p:spPr>
        <p:txBody>
          <a:bodyPr vert="horz" lIns="91440" tIns="45720" rIns="91440" bIns="45720" rtlCol="0" anchor="ctr">
            <a:normAutofit/>
          </a:bodyPr>
          <a:lstStyle/>
          <a:p>
            <a:pPr defTabSz="914400" fontAlgn="base">
              <a:lnSpc>
                <a:spcPct val="85000"/>
              </a:lnSpc>
              <a:spcBef>
                <a:spcPct val="0"/>
              </a:spcBef>
              <a:spcAft>
                <a:spcPts val="600"/>
              </a:spcAft>
              <a:defRPr/>
            </a:pPr>
            <a:r>
              <a:rPr lang="en-US" sz="3100" b="1" spc="-50">
                <a:solidFill>
                  <a:srgbClr val="FFFFFF"/>
                </a:solidFill>
                <a:latin typeface="+mj-lt"/>
                <a:ea typeface="+mj-ea"/>
                <a:cs typeface="+mj-cs"/>
              </a:rPr>
              <a:t>Overview</a:t>
            </a:r>
          </a:p>
        </p:txBody>
      </p:sp>
      <p:sp>
        <p:nvSpPr>
          <p:cNvPr id="16401" name="Rectangle 1640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86" name="Content Placeholder 1"/>
          <p:cNvSpPr>
            <a:spLocks noGrp="1"/>
          </p:cNvSpPr>
          <p:nvPr>
            <p:ph idx="4294967295"/>
          </p:nvPr>
        </p:nvSpPr>
        <p:spPr>
          <a:xfrm>
            <a:off x="3556512" y="605896"/>
            <a:ext cx="4810247" cy="5646208"/>
          </a:xfrm>
        </p:spPr>
        <p:txBody>
          <a:bodyPr vert="horz" lIns="0" tIns="45720" rIns="0" bIns="45720" rtlCol="0" anchor="ctr">
            <a:normAutofit/>
          </a:bodyPr>
          <a:lstStyle/>
          <a:p>
            <a:pPr marL="0" indent="0">
              <a:buFont typeface="Calibri" panose="020F0502020204030204" pitchFamily="34" charset="0"/>
              <a:buNone/>
            </a:pPr>
            <a:r>
              <a:rPr lang="en-US" altLang="en-US"/>
              <a:t>The District has several policies designed to help employees conduct business honestly and with integrity to effectively serve our customers.</a:t>
            </a:r>
          </a:p>
          <a:p>
            <a:pPr marL="0" indent="0">
              <a:buFont typeface="Calibri" panose="020F0502020204030204" pitchFamily="34" charset="0"/>
              <a:buNone/>
            </a:pPr>
            <a:endParaRPr lang="en-US" altLang="en-US"/>
          </a:p>
          <a:p>
            <a:pPr marL="0" indent="0">
              <a:buFont typeface="Calibri" panose="020F0502020204030204" pitchFamily="34" charset="0"/>
              <a:buNone/>
            </a:pPr>
            <a:r>
              <a:rPr lang="en-US" altLang="en-US"/>
              <a:t>This training will provide an understanding of the following:</a:t>
            </a:r>
          </a:p>
          <a:p>
            <a:pPr lvl="1" indent="-342900" fontAlgn="auto">
              <a:spcAft>
                <a:spcPts val="0"/>
              </a:spcAft>
              <a:buFont typeface="Calibri" panose="020F0502020204030204" pitchFamily="34" charset="0"/>
              <a:buChar char="Ø"/>
              <a:defRPr/>
            </a:pPr>
            <a:r>
              <a:rPr lang="en-US" altLang="en-US"/>
              <a:t>Who are the customers</a:t>
            </a:r>
          </a:p>
          <a:p>
            <a:pPr lvl="1" indent="-342900" fontAlgn="auto">
              <a:spcAft>
                <a:spcPts val="0"/>
              </a:spcAft>
              <a:buFont typeface="Calibri" panose="020F0502020204030204" pitchFamily="34" charset="0"/>
              <a:buChar char="Ø"/>
              <a:defRPr/>
            </a:pPr>
            <a:r>
              <a:rPr lang="en-US" altLang="en-US"/>
              <a:t>Communication</a:t>
            </a:r>
          </a:p>
          <a:p>
            <a:pPr lvl="1" indent="-342900" fontAlgn="auto">
              <a:spcAft>
                <a:spcPts val="0"/>
              </a:spcAft>
              <a:buFont typeface="Calibri" panose="020F0502020204030204" pitchFamily="34" charset="0"/>
              <a:buChar char="Ø"/>
              <a:defRPr/>
            </a:pPr>
            <a:r>
              <a:rPr lang="en-US" altLang="en-US"/>
              <a:t>Employee Code of Ethics</a:t>
            </a:r>
          </a:p>
          <a:p>
            <a:pPr lvl="1" indent="-342900" fontAlgn="auto">
              <a:spcAft>
                <a:spcPts val="0"/>
              </a:spcAft>
              <a:buFont typeface="Calibri" panose="020F0502020204030204" pitchFamily="34" charset="0"/>
              <a:buChar char="Ø"/>
              <a:defRPr/>
            </a:pPr>
            <a:r>
              <a:rPr lang="en-US" altLang="en-US"/>
              <a:t>Code of Conduct with Students</a:t>
            </a:r>
          </a:p>
          <a:p>
            <a:pPr lvl="1" indent="-342900" fontAlgn="auto">
              <a:spcAft>
                <a:spcPts val="0"/>
              </a:spcAft>
              <a:buFont typeface="Calibri" panose="020F0502020204030204" pitchFamily="34" charset="0"/>
              <a:buChar char="Ø"/>
              <a:defRPr/>
            </a:pPr>
            <a:r>
              <a:rPr lang="en-US" altLang="en-US"/>
              <a:t>“Grace Under Pressure”</a:t>
            </a:r>
          </a:p>
          <a:p>
            <a:pPr marL="400050" lvl="1" indent="0" fontAlgn="auto">
              <a:spcAft>
                <a:spcPts val="0"/>
              </a:spcAft>
              <a:buFont typeface="Calibri" panose="020F0502020204030204" pitchFamily="34" charset="0"/>
              <a:buNone/>
              <a:defRPr/>
            </a:pPr>
            <a:endParaRPr lang="en-US" altLang="en-US"/>
          </a:p>
          <a:p>
            <a:pPr lvl="1" indent="-342900" fontAlgn="auto">
              <a:spcAft>
                <a:spcPts val="0"/>
              </a:spcAft>
              <a:buFont typeface="Calibri" panose="020F0502020204030204" pitchFamily="34" charset="0"/>
              <a:buChar char="Ø"/>
              <a:defRPr/>
            </a:pPr>
            <a:endParaRPr lang="en-US" altLang="en-US"/>
          </a:p>
          <a:p>
            <a:pPr lvl="1" indent="-342900" fontAlgn="auto">
              <a:spcAft>
                <a:spcPts val="0"/>
              </a:spcAft>
              <a:buFont typeface="Calibri" panose="020F0502020204030204" pitchFamily="34" charset="0"/>
              <a:buChar char="Ø"/>
              <a:defRPr/>
            </a:pPr>
            <a:endParaRPr lang="en-US" altLang="en-US"/>
          </a:p>
          <a:p>
            <a:pPr lvl="1" indent="-342900" fontAlgn="auto">
              <a:spcAft>
                <a:spcPts val="0"/>
              </a:spcAft>
              <a:buFont typeface="Calibri" panose="020F0502020204030204" pitchFamily="34" charset="0"/>
              <a:buChar char="Ø"/>
              <a:defRPr/>
            </a:pPr>
            <a:endParaRPr lang="en-US" altLang="en-US"/>
          </a:p>
          <a:p>
            <a:pPr lvl="1" indent="-342900" fontAlgn="auto">
              <a:spcAft>
                <a:spcPts val="0"/>
              </a:spcAft>
              <a:buFont typeface="Calibri" panose="020F0502020204030204" pitchFamily="34" charset="0"/>
              <a:buChar char="Ø"/>
              <a:defRPr/>
            </a:pPr>
            <a:endParaRPr lang="en-US" altLang="en-US"/>
          </a:p>
          <a:p>
            <a:pPr marL="0" indent="0" fontAlgn="auto">
              <a:spcAft>
                <a:spcPts val="0"/>
              </a:spcAft>
              <a:buFont typeface="Calibri" panose="020F0502020204030204" pitchFamily="34" charset="0"/>
              <a:buNone/>
              <a:defRPr/>
            </a:pPr>
            <a:r>
              <a:rPr lang="en-US" altLang="en-US"/>
              <a:t> </a:t>
            </a:r>
          </a:p>
          <a:p>
            <a:pPr marL="0" indent="0" fontAlgn="auto">
              <a:spcAft>
                <a:spcPts val="0"/>
              </a:spcAft>
              <a:buFont typeface="Calibri" panose="020F0502020204030204" pitchFamily="34" charset="0"/>
              <a:buNone/>
              <a:defRPr/>
            </a:pPr>
            <a:endParaRPr lang="en-US" altLang="en-US"/>
          </a:p>
        </p:txBody>
      </p:sp>
    </p:spTree>
    <p:extLst>
      <p:ext uri="{BB962C8B-B14F-4D97-AF65-F5344CB8AC3E}">
        <p14:creationId xmlns:p14="http://schemas.microsoft.com/office/powerpoint/2010/main" val="105943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Scenario 3 – POS Interaction</a:t>
            </a:r>
          </a:p>
        </p:txBody>
      </p:sp>
      <p:sp>
        <p:nvSpPr>
          <p:cNvPr id="3" name="Content Placeholder 2"/>
          <p:cNvSpPr>
            <a:spLocks noGrp="1"/>
          </p:cNvSpPr>
          <p:nvPr>
            <p:ph idx="1"/>
          </p:nvPr>
        </p:nvSpPr>
        <p:spPr>
          <a:xfrm>
            <a:off x="926274" y="1484088"/>
            <a:ext cx="7303326" cy="4525963"/>
          </a:xfrm>
        </p:spPr>
        <p:txBody>
          <a:bodyPr/>
          <a:lstStyle/>
          <a:p>
            <a:pPr marL="0" indent="0">
              <a:buNone/>
            </a:pPr>
            <a:r>
              <a:rPr lang="en-US" sz="2600" dirty="0">
                <a:solidFill>
                  <a:srgbClr val="000000"/>
                </a:solidFill>
              </a:rPr>
              <a:t>A student walks through the lunch serving line with a burrito and milk. The student passes the POS without a reimbursable meal. The Food Service employee notices this as the student is walking out the door.</a:t>
            </a:r>
          </a:p>
          <a:p>
            <a:pPr marL="400050" lvl="1" indent="0">
              <a:buNone/>
            </a:pPr>
            <a:endParaRPr lang="en-US" sz="22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0681" y="3454400"/>
            <a:ext cx="2502639" cy="2769983"/>
          </a:xfrm>
          <a:prstGeom prst="rect">
            <a:avLst/>
          </a:prstGeom>
          <a:ln>
            <a:solidFill>
              <a:srgbClr val="000000"/>
            </a:solidFill>
          </a:ln>
        </p:spPr>
      </p:pic>
    </p:spTree>
    <p:extLst>
      <p:ext uri="{BB962C8B-B14F-4D97-AF65-F5344CB8AC3E}">
        <p14:creationId xmlns:p14="http://schemas.microsoft.com/office/powerpoint/2010/main" val="2213224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Grab The Student’s Arm</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4" y="1615044"/>
            <a:ext cx="4488873" cy="4560125"/>
          </a:xfrm>
          <a:prstGeom prst="rect">
            <a:avLst/>
          </a:prstGeom>
          <a:ln>
            <a:solidFill>
              <a:srgbClr val="000000"/>
            </a:solidFill>
          </a:ln>
        </p:spPr>
      </p:pic>
      <p:grpSp>
        <p:nvGrpSpPr>
          <p:cNvPr id="3" name="Group 2"/>
          <p:cNvGrpSpPr/>
          <p:nvPr/>
        </p:nvGrpSpPr>
        <p:grpSpPr>
          <a:xfrm>
            <a:off x="5597611" y="1600199"/>
            <a:ext cx="2718486" cy="4379772"/>
            <a:chOff x="5597611" y="1600199"/>
            <a:chExt cx="2718486" cy="4379772"/>
          </a:xfrm>
        </p:grpSpPr>
        <p:sp>
          <p:nvSpPr>
            <p:cNvPr id="5" name="TextBox 4"/>
            <p:cNvSpPr txBox="1"/>
            <p:nvPr/>
          </p:nvSpPr>
          <p:spPr>
            <a:xfrm>
              <a:off x="5597611" y="1600199"/>
              <a:ext cx="2718486" cy="2831544"/>
            </a:xfrm>
            <a:prstGeom prst="rect">
              <a:avLst/>
            </a:prstGeom>
            <a:noFill/>
          </p:spPr>
          <p:txBody>
            <a:bodyPr wrap="square" rtlCol="0">
              <a:spAutoFit/>
            </a:bodyPr>
            <a:lstStyle/>
            <a:p>
              <a:r>
                <a:rPr lang="en-US" sz="2400" dirty="0">
                  <a:solidFill>
                    <a:srgbClr val="000000"/>
                  </a:solidFill>
                </a:rPr>
                <a:t>Grab the student by the arm as she walks away to get her attention.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6" name="Group 5"/>
            <p:cNvGrpSpPr/>
            <p:nvPr/>
          </p:nvGrpSpPr>
          <p:grpSpPr>
            <a:xfrm>
              <a:off x="5737542" y="5186772"/>
              <a:ext cx="2298461" cy="793199"/>
              <a:chOff x="5737542" y="5186772"/>
              <a:chExt cx="2298461" cy="793199"/>
            </a:xfrm>
          </p:grpSpPr>
          <p:sp>
            <p:nvSpPr>
              <p:cNvPr id="7" name="Rounded Rectangle 6">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8" name="Rounded Rectangle 7">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41879088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70154" y="274638"/>
            <a:ext cx="7816645" cy="1143000"/>
          </a:xfrm>
        </p:spPr>
        <p:txBody>
          <a:bodyPr/>
          <a:lstStyle/>
          <a:p>
            <a:pPr algn="l"/>
            <a:r>
              <a:rPr lang="en-US" sz="4000" b="1" dirty="0"/>
              <a:t>Incorrect</a:t>
            </a:r>
          </a:p>
        </p:txBody>
      </p:sp>
      <p:sp>
        <p:nvSpPr>
          <p:cNvPr id="3" name="Content Placeholder 2"/>
          <p:cNvSpPr>
            <a:spLocks noGrp="1"/>
          </p:cNvSpPr>
          <p:nvPr>
            <p:ph idx="1"/>
          </p:nvPr>
        </p:nvSpPr>
        <p:spPr>
          <a:xfrm>
            <a:off x="870154" y="1600200"/>
            <a:ext cx="7359446" cy="4525963"/>
          </a:xfrm>
        </p:spPr>
        <p:txBody>
          <a:bodyPr/>
          <a:lstStyle/>
          <a:p>
            <a:pPr marL="0" indent="0">
              <a:buNone/>
            </a:pPr>
            <a:r>
              <a:rPr lang="en-US" sz="2600" dirty="0">
                <a:solidFill>
                  <a:srgbClr val="000000"/>
                </a:solidFill>
              </a:rPr>
              <a:t>Food Services Employees may not touch or have physical contact with any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57231"/>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297"/>
            <a:ext cx="9144396" cy="6858594"/>
          </a:xfrm>
          <a:prstGeom prst="rect">
            <a:avLst/>
          </a:prstGeom>
        </p:spPr>
      </p:pic>
    </p:spTree>
    <p:extLst>
      <p:ext uri="{BB962C8B-B14F-4D97-AF65-F5344CB8AC3E}">
        <p14:creationId xmlns:p14="http://schemas.microsoft.com/office/powerpoint/2010/main" val="3273604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14400" y="1600200"/>
            <a:ext cx="7772400" cy="4525963"/>
          </a:xfrm>
        </p:spPr>
        <p:txBody>
          <a:bodyPr/>
          <a:lstStyle/>
          <a:p>
            <a:pPr marL="0" indent="0">
              <a:buNone/>
            </a:pPr>
            <a:r>
              <a:rPr lang="en-US" sz="2600" dirty="0">
                <a:solidFill>
                  <a:srgbClr val="000000"/>
                </a:solidFill>
              </a:rPr>
              <a:t>Food Services Employees may not touch or have physical contact with any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1"/>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1762167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Tug The Student’s Clothes</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3" y="1603168"/>
            <a:ext cx="4547770" cy="4512623"/>
          </a:xfrm>
          <a:ln>
            <a:solidFill>
              <a:srgbClr val="000000"/>
            </a:solidFill>
          </a:ln>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2462213"/>
            </a:xfrm>
            <a:prstGeom prst="rect">
              <a:avLst/>
            </a:prstGeom>
            <a:noFill/>
          </p:spPr>
          <p:txBody>
            <a:bodyPr wrap="square" rtlCol="0">
              <a:spAutoFit/>
            </a:bodyPr>
            <a:lstStyle/>
            <a:p>
              <a:r>
                <a:rPr lang="en-US" sz="2400" dirty="0">
                  <a:solidFill>
                    <a:srgbClr val="000000"/>
                  </a:solidFill>
                </a:rPr>
                <a:t>Pull the student by the clothes or hair to get her attention.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4326548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t>Incorrect</a:t>
            </a:r>
          </a:p>
        </p:txBody>
      </p:sp>
      <p:sp>
        <p:nvSpPr>
          <p:cNvPr id="7" name="Content Placeholder 6"/>
          <p:cNvSpPr>
            <a:spLocks noGrp="1"/>
          </p:cNvSpPr>
          <p:nvPr>
            <p:ph idx="1"/>
          </p:nvPr>
        </p:nvSpPr>
        <p:spPr>
          <a:xfrm>
            <a:off x="908462" y="1600200"/>
            <a:ext cx="7292109" cy="4525963"/>
          </a:xfrm>
        </p:spPr>
        <p:txBody>
          <a:bodyPr/>
          <a:lstStyle/>
          <a:p>
            <a:pPr marL="0" indent="0">
              <a:buNone/>
            </a:pPr>
            <a:r>
              <a:rPr lang="en-US" sz="2600" dirty="0">
                <a:solidFill>
                  <a:srgbClr val="000000"/>
                </a:solidFill>
              </a:rPr>
              <a:t>Food Services Employees may not touch or have physical contact with any student.</a:t>
            </a:r>
          </a:p>
          <a:p>
            <a:pPr marL="0" indent="0">
              <a:buNone/>
            </a:pPr>
            <a:endParaRPr lang="en-US" sz="2600" dirty="0">
              <a:solidFill>
                <a:srgbClr val="00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3"/>
            <a:ext cx="2621507" cy="2231329"/>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297"/>
            <a:ext cx="9144396" cy="6858594"/>
          </a:xfrm>
          <a:prstGeom prst="rect">
            <a:avLst/>
          </a:prstGeom>
        </p:spPr>
      </p:pic>
    </p:spTree>
    <p:extLst>
      <p:ext uri="{BB962C8B-B14F-4D97-AF65-F5344CB8AC3E}">
        <p14:creationId xmlns:p14="http://schemas.microsoft.com/office/powerpoint/2010/main" val="2596340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08462" y="1600200"/>
            <a:ext cx="7321138" cy="4525963"/>
          </a:xfrm>
        </p:spPr>
        <p:txBody>
          <a:bodyPr/>
          <a:lstStyle/>
          <a:p>
            <a:pPr marL="0" indent="0">
              <a:buNone/>
            </a:pPr>
            <a:r>
              <a:rPr lang="en-US" sz="2600" dirty="0">
                <a:solidFill>
                  <a:srgbClr val="000000"/>
                </a:solidFill>
              </a:rPr>
              <a:t>Food Services Employees may not pull or tug on the students clothes or hair if they are not listening.</a:t>
            </a:r>
          </a:p>
          <a:p>
            <a:pPr marL="0" indent="0">
              <a:buNone/>
            </a:pPr>
            <a:r>
              <a:rPr lang="en-US" sz="2600" dirty="0">
                <a:solidFill>
                  <a:srgbClr val="000000"/>
                </a:solidFill>
              </a:rPr>
              <a:t>Employees may not touch or have physical contact with any student.</a:t>
            </a:r>
          </a:p>
          <a:p>
            <a:pPr marL="0" indent="0">
              <a:buNone/>
            </a:pPr>
            <a:endParaRPr lang="en-US" sz="2600" dirty="0">
              <a:solidFill>
                <a:srgbClr val="000000"/>
              </a:solidFill>
            </a:endParaRPr>
          </a:p>
          <a:p>
            <a:pPr marL="0" indent="0">
              <a:buNone/>
            </a:pPr>
            <a:endParaRPr lang="en-US" sz="10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71979"/>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0"/>
            <a:ext cx="9144396" cy="6858296"/>
          </a:xfrm>
          <a:prstGeom prst="rect">
            <a:avLst/>
          </a:prstGeom>
        </p:spPr>
      </p:pic>
    </p:spTree>
    <p:extLst>
      <p:ext uri="{BB962C8B-B14F-4D97-AF65-F5344CB8AC3E}">
        <p14:creationId xmlns:p14="http://schemas.microsoft.com/office/powerpoint/2010/main" val="2226283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Let The Student Walk Away</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4" y="1615044"/>
            <a:ext cx="4613036" cy="4548249"/>
          </a:xfrm>
          <a:ln>
            <a:solidFill>
              <a:srgbClr val="000000"/>
            </a:solidFill>
          </a:ln>
        </p:spPr>
      </p:pic>
      <p:grpSp>
        <p:nvGrpSpPr>
          <p:cNvPr id="5" name="Group 4"/>
          <p:cNvGrpSpPr/>
          <p:nvPr/>
        </p:nvGrpSpPr>
        <p:grpSpPr>
          <a:xfrm>
            <a:off x="5737542" y="1600199"/>
            <a:ext cx="2718486" cy="4379772"/>
            <a:chOff x="5737542" y="1600199"/>
            <a:chExt cx="2718486" cy="4379772"/>
          </a:xfrm>
        </p:grpSpPr>
        <p:sp>
          <p:nvSpPr>
            <p:cNvPr id="6" name="TextBox 5"/>
            <p:cNvSpPr txBox="1"/>
            <p:nvPr/>
          </p:nvSpPr>
          <p:spPr>
            <a:xfrm>
              <a:off x="5737542" y="1600199"/>
              <a:ext cx="2718486" cy="3570208"/>
            </a:xfrm>
            <a:prstGeom prst="rect">
              <a:avLst/>
            </a:prstGeom>
            <a:noFill/>
          </p:spPr>
          <p:txBody>
            <a:bodyPr wrap="square" rtlCol="0">
              <a:spAutoFit/>
            </a:bodyPr>
            <a:lstStyle/>
            <a:p>
              <a:r>
                <a:rPr lang="en-US" sz="2400" dirty="0">
                  <a:solidFill>
                    <a:srgbClr val="000000"/>
                  </a:solidFill>
                </a:rPr>
                <a:t>Let the student walk away with the non reimbursable meal, despite your efforts to verbally get the student’s attention.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22544846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t>Correct</a:t>
            </a:r>
          </a:p>
        </p:txBody>
      </p:sp>
      <p:sp>
        <p:nvSpPr>
          <p:cNvPr id="3" name="Content Placeholder 2"/>
          <p:cNvSpPr>
            <a:spLocks noGrp="1"/>
          </p:cNvSpPr>
          <p:nvPr>
            <p:ph idx="1"/>
          </p:nvPr>
        </p:nvSpPr>
        <p:spPr>
          <a:xfrm>
            <a:off x="914400" y="1600200"/>
            <a:ext cx="7315200" cy="4525963"/>
          </a:xfrm>
        </p:spPr>
        <p:txBody>
          <a:bodyPr/>
          <a:lstStyle/>
          <a:p>
            <a:pPr marL="0" indent="0">
              <a:buNone/>
            </a:pPr>
            <a:r>
              <a:rPr lang="en-US" sz="2800" dirty="0">
                <a:solidFill>
                  <a:srgbClr val="000000"/>
                </a:solidFill>
              </a:rPr>
              <a:t>The Food Services Employee will let the student walk away with the non reimbursable meal.</a:t>
            </a:r>
          </a:p>
          <a:p>
            <a:endParaRPr lang="en-US" sz="500" dirty="0">
              <a:solidFill>
                <a:srgbClr val="000000"/>
              </a:solidFill>
            </a:endParaRPr>
          </a:p>
          <a:p>
            <a:endParaRPr lang="en-US" sz="500" dirty="0">
              <a:solidFill>
                <a:srgbClr val="000000"/>
              </a:solidFill>
            </a:endParaRPr>
          </a:p>
          <a:p>
            <a:pPr marL="0" indent="0">
              <a:buNone/>
            </a:pPr>
            <a:r>
              <a:rPr lang="en-US" sz="2800" dirty="0">
                <a:solidFill>
                  <a:srgbClr val="000000"/>
                </a:solidFill>
              </a:rPr>
              <a:t>Report the incident to the manager after meal service is over and void the sale in CMS.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106058"/>
            <a:ext cx="2621507" cy="2456246"/>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0"/>
            <a:ext cx="9144396" cy="6897941"/>
          </a:xfrm>
          <a:prstGeom prst="rect">
            <a:avLst/>
          </a:prstGeom>
        </p:spPr>
      </p:pic>
    </p:spTree>
    <p:extLst>
      <p:ext uri="{BB962C8B-B14F-4D97-AF65-F5344CB8AC3E}">
        <p14:creationId xmlns:p14="http://schemas.microsoft.com/office/powerpoint/2010/main" val="2060772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FF0000"/>
                </a:solidFill>
              </a:rPr>
              <a:t>Incorrect</a:t>
            </a:r>
          </a:p>
        </p:txBody>
      </p:sp>
      <p:sp>
        <p:nvSpPr>
          <p:cNvPr id="3" name="Content Placeholder 2"/>
          <p:cNvSpPr>
            <a:spLocks noGrp="1"/>
          </p:cNvSpPr>
          <p:nvPr>
            <p:ph idx="1"/>
          </p:nvPr>
        </p:nvSpPr>
        <p:spPr>
          <a:xfrm>
            <a:off x="908462" y="1600200"/>
            <a:ext cx="7291641" cy="4525963"/>
          </a:xfrm>
        </p:spPr>
        <p:txBody>
          <a:bodyPr/>
          <a:lstStyle/>
          <a:p>
            <a:pPr marL="0" indent="0">
              <a:buNone/>
            </a:pPr>
            <a:r>
              <a:rPr lang="en-US" sz="2600" dirty="0">
                <a:solidFill>
                  <a:srgbClr val="000000"/>
                </a:solidFill>
              </a:rPr>
              <a:t>Food Services Employees may not touch, have physical contact with any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71979"/>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9144000" cy="6858296"/>
          </a:xfrm>
          <a:prstGeom prst="rect">
            <a:avLst/>
          </a:prstGeom>
        </p:spPr>
      </p:pic>
    </p:spTree>
    <p:extLst>
      <p:ext uri="{BB962C8B-B14F-4D97-AF65-F5344CB8AC3E}">
        <p14:creationId xmlns:p14="http://schemas.microsoft.com/office/powerpoint/2010/main" val="459092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6" name="Rectangle 14345">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p:cNvSpPr>
            <a:spLocks noGrp="1" noChangeArrowheads="1"/>
          </p:cNvSpPr>
          <p:nvPr>
            <p:ph type="title"/>
          </p:nvPr>
        </p:nvSpPr>
        <p:spPr>
          <a:xfrm>
            <a:off x="4808763" y="634946"/>
            <a:ext cx="3845379" cy="1450757"/>
          </a:xfrm>
        </p:spPr>
        <p:txBody>
          <a:bodyPr>
            <a:normAutofit/>
          </a:bodyPr>
          <a:lstStyle/>
          <a:p>
            <a:pPr marL="571500" indent="-285750"/>
            <a:r>
              <a:rPr lang="en-US" altLang="en-US" b="1"/>
              <a:t>Objective</a:t>
            </a:r>
          </a:p>
        </p:txBody>
      </p:sp>
      <p:pic>
        <p:nvPicPr>
          <p:cNvPr id="14343" name="Graphic 14342" descr="Fork and knife">
            <a:extLst>
              <a:ext uri="{FF2B5EF4-FFF2-40B4-BE49-F238E27FC236}">
                <a16:creationId xmlns:a16="http://schemas.microsoft.com/office/drawing/2014/main" id="{6E0EBC33-209C-369F-7F9F-7F48895EAA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394" y="1224619"/>
            <a:ext cx="4088720" cy="4088720"/>
          </a:xfrm>
          <a:prstGeom prst="rect">
            <a:avLst/>
          </a:prstGeom>
        </p:spPr>
      </p:pic>
      <p:cxnSp>
        <p:nvCxnSpPr>
          <p:cNvPr id="14348" name="Straight Connector 14347">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4339" name="Rectangle 3"/>
          <p:cNvSpPr>
            <a:spLocks noGrp="1" noChangeArrowheads="1"/>
          </p:cNvSpPr>
          <p:nvPr>
            <p:ph idx="1"/>
          </p:nvPr>
        </p:nvSpPr>
        <p:spPr>
          <a:xfrm>
            <a:off x="4808763" y="2198914"/>
            <a:ext cx="3845379" cy="3670180"/>
          </a:xfrm>
        </p:spPr>
        <p:txBody>
          <a:bodyPr>
            <a:normAutofit/>
          </a:bodyPr>
          <a:lstStyle/>
          <a:p>
            <a:pPr marL="0" indent="0">
              <a:buNone/>
            </a:pPr>
            <a:r>
              <a:rPr lang="en-US" altLang="en-US"/>
              <a:t>To develop the abilities of Food Services employees to interact and serve our most important customers.  The goal is to help you develop trust by serving students with respect, responsibility, and propriety.</a:t>
            </a:r>
          </a:p>
          <a:p>
            <a:pPr marL="0" indent="0">
              <a:buNone/>
            </a:pPr>
            <a:endParaRPr lang="en-US" altLang="en-US"/>
          </a:p>
          <a:p>
            <a:pPr marL="0" indent="0">
              <a:buNone/>
            </a:pPr>
            <a:endParaRPr lang="en-US" altLang="en-US"/>
          </a:p>
          <a:p>
            <a:pPr marL="0" indent="0">
              <a:buNone/>
            </a:pPr>
            <a:endParaRPr lang="en-US" altLang="en-US"/>
          </a:p>
          <a:p>
            <a:pPr marL="0" indent="0">
              <a:buNone/>
            </a:pPr>
            <a:endParaRPr lang="en-US" altLang="en-US"/>
          </a:p>
        </p:txBody>
      </p:sp>
      <p:sp>
        <p:nvSpPr>
          <p:cNvPr id="14350" name="Rectangle 14349">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352" name="Rectangle 14351">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74757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Scenario 4 – Pin Pads</a:t>
            </a:r>
          </a:p>
        </p:txBody>
      </p:sp>
      <p:sp>
        <p:nvSpPr>
          <p:cNvPr id="3" name="Content Placeholder 2"/>
          <p:cNvSpPr>
            <a:spLocks noGrp="1"/>
          </p:cNvSpPr>
          <p:nvPr>
            <p:ph idx="1"/>
          </p:nvPr>
        </p:nvSpPr>
        <p:spPr>
          <a:xfrm>
            <a:off x="926274" y="1488987"/>
            <a:ext cx="7760526" cy="4525963"/>
          </a:xfrm>
        </p:spPr>
        <p:txBody>
          <a:bodyPr/>
          <a:lstStyle/>
          <a:p>
            <a:pPr marL="0" indent="0">
              <a:buNone/>
            </a:pPr>
            <a:r>
              <a:rPr lang="en-US" sz="2600" dirty="0">
                <a:solidFill>
                  <a:srgbClr val="000000"/>
                </a:solidFill>
              </a:rPr>
              <a:t>Two students selected reimbursable meals and are at the POS simultaneously entering their pin numbers into the two pin pads. CMS freezes and the student’s names do not appear on the screen, however the students keep entering their pin after you have told them to wait.</a:t>
            </a:r>
          </a:p>
          <a:p>
            <a:pPr marL="0" indent="0">
              <a:buNone/>
            </a:pPr>
            <a:r>
              <a:rPr lang="en-US" sz="2600" dirty="0">
                <a:solidFill>
                  <a:srgbClr val="000000"/>
                </a:solidFill>
              </a:rPr>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8060" y="3556353"/>
            <a:ext cx="2447880" cy="2737570"/>
          </a:xfrm>
          <a:prstGeom prst="rect">
            <a:avLst/>
          </a:prstGeom>
          <a:ln>
            <a:solidFill>
              <a:srgbClr val="000000"/>
            </a:solidFill>
          </a:ln>
        </p:spPr>
      </p:pic>
    </p:spTree>
    <p:extLst>
      <p:ext uri="{BB962C8B-B14F-4D97-AF65-F5344CB8AC3E}">
        <p14:creationId xmlns:p14="http://schemas.microsoft.com/office/powerpoint/2010/main" val="1405807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Grab The Wrist</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5" y="1579418"/>
            <a:ext cx="4613036" cy="4595751"/>
          </a:xfrm>
          <a:ln>
            <a:solidFill>
              <a:srgbClr val="000000"/>
            </a:solidFill>
          </a:ln>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570208"/>
            </a:xfrm>
            <a:prstGeom prst="rect">
              <a:avLst/>
            </a:prstGeom>
            <a:noFill/>
          </p:spPr>
          <p:txBody>
            <a:bodyPr wrap="square" rtlCol="0">
              <a:spAutoFit/>
            </a:bodyPr>
            <a:lstStyle/>
            <a:p>
              <a:r>
                <a:rPr lang="en-US" sz="2400" dirty="0">
                  <a:solidFill>
                    <a:srgbClr val="000000"/>
                  </a:solidFill>
                </a:rPr>
                <a:t>Grab the student by the wrist, and yell “listen to me, stop inputting your pin number. CMS is frozen!”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70393814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t>Incorrect</a:t>
            </a:r>
          </a:p>
        </p:txBody>
      </p:sp>
      <p:sp>
        <p:nvSpPr>
          <p:cNvPr id="3" name="Content Placeholder 2"/>
          <p:cNvSpPr>
            <a:spLocks noGrp="1"/>
          </p:cNvSpPr>
          <p:nvPr>
            <p:ph idx="1"/>
          </p:nvPr>
        </p:nvSpPr>
        <p:spPr>
          <a:xfrm>
            <a:off x="908462" y="1600200"/>
            <a:ext cx="7350167" cy="4525963"/>
          </a:xfrm>
        </p:spPr>
        <p:txBody>
          <a:bodyPr/>
          <a:lstStyle/>
          <a:p>
            <a:pPr marL="0" indent="0">
              <a:buNone/>
            </a:pPr>
            <a:r>
              <a:rPr lang="en-US" sz="2600" dirty="0">
                <a:solidFill>
                  <a:srgbClr val="000000"/>
                </a:solidFill>
              </a:rPr>
              <a:t>Food Services Employees may not touch, have physical contact with any student, or yell at a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86725"/>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9144396" cy="6858296"/>
          </a:xfrm>
          <a:prstGeom prst="rect">
            <a:avLst/>
          </a:prstGeom>
        </p:spPr>
      </p:pic>
    </p:spTree>
    <p:extLst>
      <p:ext uri="{BB962C8B-B14F-4D97-AF65-F5344CB8AC3E}">
        <p14:creationId xmlns:p14="http://schemas.microsoft.com/office/powerpoint/2010/main" val="1213733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893714" y="1600200"/>
            <a:ext cx="7247396" cy="4525963"/>
          </a:xfrm>
        </p:spPr>
        <p:txBody>
          <a:bodyPr/>
          <a:lstStyle/>
          <a:p>
            <a:pPr marL="0" indent="0">
              <a:buNone/>
            </a:pPr>
            <a:r>
              <a:rPr lang="en-US" sz="2600" dirty="0">
                <a:solidFill>
                  <a:srgbClr val="000000"/>
                </a:solidFill>
              </a:rPr>
              <a:t>The Food Services employees should calmly inform the two individuals to stop for a moment while CMS is updating information.</a:t>
            </a:r>
          </a:p>
          <a:p>
            <a:pPr marL="0" indent="0">
              <a:buNone/>
            </a:pPr>
            <a:r>
              <a:rPr lang="en-US" sz="2600" dirty="0">
                <a:solidFill>
                  <a:srgbClr val="000000"/>
                </a:solidFill>
              </a:rPr>
              <a:t>Remember, employees may not touch or have physical contact with any student or yell at a student. </a:t>
            </a: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8"/>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0"/>
            <a:ext cx="9144793" cy="6858296"/>
          </a:xfrm>
          <a:prstGeom prst="rect">
            <a:avLst/>
          </a:prstGeom>
        </p:spPr>
      </p:pic>
    </p:spTree>
    <p:extLst>
      <p:ext uri="{BB962C8B-B14F-4D97-AF65-F5344CB8AC3E}">
        <p14:creationId xmlns:p14="http://schemas.microsoft.com/office/powerpoint/2010/main" val="4255776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The Finger</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26275" y="1600200"/>
            <a:ext cx="4572482" cy="4574969"/>
          </a:xfrm>
          <a:ln>
            <a:solidFill>
              <a:srgbClr val="000000"/>
            </a:solidFill>
          </a:ln>
        </p:spPr>
      </p:pic>
      <p:grpSp>
        <p:nvGrpSpPr>
          <p:cNvPr id="4" name="Group 3"/>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939540"/>
            </a:xfrm>
            <a:prstGeom prst="rect">
              <a:avLst/>
            </a:prstGeom>
            <a:noFill/>
          </p:spPr>
          <p:txBody>
            <a:bodyPr wrap="square" rtlCol="0">
              <a:spAutoFit/>
            </a:bodyPr>
            <a:lstStyle/>
            <a:p>
              <a:r>
                <a:rPr lang="en-US" sz="2400" dirty="0">
                  <a:solidFill>
                    <a:srgbClr val="000000"/>
                  </a:solidFill>
                </a:rPr>
                <a:t>The student is irritated and gives you the middle finger. You calmly tell the student “well, f___ you, too”. </a:t>
              </a:r>
              <a:endParaRPr lang="en-US" sz="2000" dirty="0">
                <a:solidFill>
                  <a:srgbClr val="000000"/>
                </a:solidFill>
              </a:endParaRP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95747554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t>Incorrect</a:t>
            </a:r>
          </a:p>
        </p:txBody>
      </p:sp>
      <p:sp>
        <p:nvSpPr>
          <p:cNvPr id="3" name="Content Placeholder 2"/>
          <p:cNvSpPr>
            <a:spLocks noGrp="1"/>
          </p:cNvSpPr>
          <p:nvPr>
            <p:ph idx="1"/>
          </p:nvPr>
        </p:nvSpPr>
        <p:spPr>
          <a:xfrm>
            <a:off x="914400" y="1600200"/>
            <a:ext cx="7327075" cy="4525963"/>
          </a:xfrm>
        </p:spPr>
        <p:txBody>
          <a:bodyPr/>
          <a:lstStyle/>
          <a:p>
            <a:pPr marL="0" indent="0">
              <a:buNone/>
            </a:pPr>
            <a:r>
              <a:rPr lang="en-US" sz="2600" dirty="0">
                <a:solidFill>
                  <a:srgbClr val="000000"/>
                </a:solidFill>
              </a:rPr>
              <a:t>Food Services Employees may not engage in any behaviors, either directly or indirectly with a student(s)  or in the presence of a student(s), that are unprofessional, unethical, illegal, immoral, or exploitative. </a:t>
            </a:r>
          </a:p>
          <a:p>
            <a:pPr marL="0" indent="0">
              <a:buNone/>
            </a:pPr>
            <a:endParaRPr lang="en-US" sz="2600" dirty="0">
              <a:solidFill>
                <a:srgbClr val="000000"/>
              </a:solidFill>
            </a:endParaRPr>
          </a:p>
        </p:txBody>
      </p:sp>
      <p:pic>
        <p:nvPicPr>
          <p:cNvPr id="4" name="Picture 3">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 y="1"/>
            <a:ext cx="9144396" cy="6858296"/>
          </a:xfrm>
          <a:prstGeom prst="rect">
            <a:avLst/>
          </a:prstGeom>
        </p:spPr>
      </p:pic>
    </p:spTree>
    <p:extLst>
      <p:ext uri="{BB962C8B-B14F-4D97-AF65-F5344CB8AC3E}">
        <p14:creationId xmlns:p14="http://schemas.microsoft.com/office/powerpoint/2010/main" val="3666849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FF0000"/>
                </a:solidFill>
              </a:rPr>
              <a:t>Correct</a:t>
            </a:r>
          </a:p>
        </p:txBody>
      </p:sp>
      <p:sp>
        <p:nvSpPr>
          <p:cNvPr id="5" name="Content Placeholder 4"/>
          <p:cNvSpPr>
            <a:spLocks noGrp="1"/>
          </p:cNvSpPr>
          <p:nvPr>
            <p:ph idx="1"/>
          </p:nvPr>
        </p:nvSpPr>
        <p:spPr>
          <a:xfrm>
            <a:off x="850406" y="1498602"/>
            <a:ext cx="7453874" cy="4525963"/>
          </a:xfrm>
        </p:spPr>
        <p:txBody>
          <a:bodyPr/>
          <a:lstStyle/>
          <a:p>
            <a:pPr marL="0" indent="0">
              <a:buNone/>
            </a:pPr>
            <a:r>
              <a:rPr lang="en-US" sz="2600" dirty="0">
                <a:solidFill>
                  <a:srgbClr val="000000"/>
                </a:solidFill>
              </a:rPr>
              <a:t>Food Services employees should ignore the gesture and report the incident to administration or supervision. Do not engage in any behaviors, either directly or indirectly with a student(s) that are unprofessional.</a:t>
            </a:r>
          </a:p>
          <a:p>
            <a:pPr marL="0" indent="0">
              <a:buNone/>
            </a:pPr>
            <a:endParaRPr lang="en-US" sz="600" dirty="0">
              <a:solidFill>
                <a:srgbClr val="000000"/>
              </a:solidFill>
            </a:endParaRPr>
          </a:p>
          <a:p>
            <a:pPr marL="0" indent="0">
              <a:buNone/>
            </a:pPr>
            <a:r>
              <a:rPr lang="en-US" sz="2600" dirty="0">
                <a:solidFill>
                  <a:srgbClr val="000000"/>
                </a:solidFill>
              </a:rPr>
              <a:t>Food Services Employees may not make hand gestures (middle finger) of any sort to the students.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9511" y="4642218"/>
            <a:ext cx="1546632" cy="1542001"/>
          </a:xfrm>
          <a:prstGeom prst="rect">
            <a:avLst/>
          </a:prstGeom>
          <a:ln>
            <a:solidFill>
              <a:srgbClr val="000000"/>
            </a:solid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1247" y="3271978"/>
            <a:ext cx="2621507" cy="2231329"/>
          </a:xfrm>
          <a:prstGeom prst="rect">
            <a:avLst/>
          </a:prstGeom>
        </p:spPr>
      </p:pic>
      <p:pic>
        <p:nvPicPr>
          <p:cNvPr id="4" name="Picture 3">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 y="0"/>
            <a:ext cx="8943228" cy="6858297"/>
          </a:xfrm>
          <a:prstGeom prst="rect">
            <a:avLst/>
          </a:prstGeom>
        </p:spPr>
      </p:pic>
    </p:spTree>
    <p:extLst>
      <p:ext uri="{BB962C8B-B14F-4D97-AF65-F5344CB8AC3E}">
        <p14:creationId xmlns:p14="http://schemas.microsoft.com/office/powerpoint/2010/main" val="3450368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Touch The Hand</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21941" y="1600200"/>
            <a:ext cx="4593955" cy="4610595"/>
          </a:xfrm>
          <a:ln>
            <a:solidFill>
              <a:srgbClr val="000000"/>
            </a:solidFill>
          </a:ln>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570208"/>
            </a:xfrm>
            <a:prstGeom prst="rect">
              <a:avLst/>
            </a:prstGeom>
            <a:noFill/>
          </p:spPr>
          <p:txBody>
            <a:bodyPr wrap="square" rtlCol="0">
              <a:spAutoFit/>
            </a:bodyPr>
            <a:lstStyle/>
            <a:p>
              <a:r>
                <a:rPr lang="en-US" sz="2400" dirty="0">
                  <a:solidFill>
                    <a:srgbClr val="000000"/>
                  </a:solidFill>
                </a:rPr>
                <a:t>Place your hand on top of the students hand and yell “ARE YOU STUPID, STOP ENTERING YOUR PIN”!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20496034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t>Incorrect</a:t>
            </a:r>
          </a:p>
        </p:txBody>
      </p:sp>
      <p:sp>
        <p:nvSpPr>
          <p:cNvPr id="3" name="Content Placeholder 2"/>
          <p:cNvSpPr>
            <a:spLocks noGrp="1"/>
          </p:cNvSpPr>
          <p:nvPr>
            <p:ph idx="1"/>
          </p:nvPr>
        </p:nvSpPr>
        <p:spPr>
          <a:xfrm>
            <a:off x="908462" y="1600200"/>
            <a:ext cx="7778337" cy="4525963"/>
          </a:xfrm>
        </p:spPr>
        <p:txBody>
          <a:bodyPr/>
          <a:lstStyle/>
          <a:p>
            <a:pPr marL="0" indent="0">
              <a:buNone/>
            </a:pPr>
            <a:r>
              <a:rPr lang="en-US" sz="2600" dirty="0">
                <a:solidFill>
                  <a:srgbClr val="000000"/>
                </a:solidFill>
              </a:rPr>
              <a:t>The Food Services Employees may not touch or have physical contact with any student.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68"/>
            <a:ext cx="2621507" cy="2231329"/>
          </a:xfrm>
          <a:prstGeom prst="rect">
            <a:avLst/>
          </a:prstGeom>
        </p:spPr>
      </p:pic>
      <p:pic>
        <p:nvPicPr>
          <p:cNvPr id="8" name="Picture 7">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91671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FF0000"/>
                </a:solidFill>
              </a:rPr>
              <a:t>Correct</a:t>
            </a:r>
          </a:p>
        </p:txBody>
      </p:sp>
      <p:sp>
        <p:nvSpPr>
          <p:cNvPr id="5" name="Content Placeholder 4"/>
          <p:cNvSpPr>
            <a:spLocks noGrp="1"/>
          </p:cNvSpPr>
          <p:nvPr>
            <p:ph idx="1"/>
          </p:nvPr>
        </p:nvSpPr>
        <p:spPr>
          <a:xfrm>
            <a:off x="908462" y="1600200"/>
            <a:ext cx="7778338" cy="4525963"/>
          </a:xfrm>
        </p:spPr>
        <p:txBody>
          <a:bodyPr/>
          <a:lstStyle/>
          <a:p>
            <a:pPr marL="0" indent="0">
              <a:buNone/>
            </a:pPr>
            <a:r>
              <a:rPr lang="en-US" sz="2600" dirty="0">
                <a:solidFill>
                  <a:srgbClr val="000000"/>
                </a:solidFill>
              </a:rPr>
              <a:t>The Food Services Employees may not touch, have physical contact with, or yell at a student. The employee must always remain calm and report the incident to supervision when students do not listen.</a:t>
            </a: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86722"/>
            <a:ext cx="2621507" cy="2231329"/>
          </a:xfrm>
          <a:prstGeom prst="rect">
            <a:avLst/>
          </a:prstGeom>
        </p:spPr>
      </p:pic>
      <p:pic>
        <p:nvPicPr>
          <p:cNvPr id="6" name="Picture 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65" y="18288"/>
            <a:ext cx="9144793" cy="6730280"/>
          </a:xfrm>
          <a:prstGeom prst="rect">
            <a:avLst/>
          </a:prstGeom>
        </p:spPr>
      </p:pic>
    </p:spTree>
    <p:extLst>
      <p:ext uri="{BB962C8B-B14F-4D97-AF65-F5344CB8AC3E}">
        <p14:creationId xmlns:p14="http://schemas.microsoft.com/office/powerpoint/2010/main" val="3896398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2" y="584349"/>
            <a:ext cx="7784757" cy="1143000"/>
          </a:xfrm>
        </p:spPr>
        <p:txBody>
          <a:bodyPr/>
          <a:lstStyle/>
          <a:p>
            <a:pPr algn="l"/>
            <a:r>
              <a:rPr lang="en-US" sz="4000" b="1" dirty="0">
                <a:solidFill>
                  <a:srgbClr val="000000"/>
                </a:solidFill>
              </a:rPr>
              <a:t>Food Services Managers Responsibilities </a:t>
            </a:r>
          </a:p>
        </p:txBody>
      </p:sp>
      <p:sp>
        <p:nvSpPr>
          <p:cNvPr id="3" name="Content Placeholder 2"/>
          <p:cNvSpPr>
            <a:spLocks noGrp="1"/>
          </p:cNvSpPr>
          <p:nvPr>
            <p:ph idx="1"/>
          </p:nvPr>
        </p:nvSpPr>
        <p:spPr>
          <a:xfrm>
            <a:off x="902042" y="1850922"/>
            <a:ext cx="7980701" cy="4525963"/>
          </a:xfrm>
        </p:spPr>
        <p:txBody>
          <a:bodyPr/>
          <a:lstStyle/>
          <a:p>
            <a:pPr marL="57150" indent="0">
              <a:buNone/>
            </a:pPr>
            <a:r>
              <a:rPr lang="en-US" sz="2600" dirty="0">
                <a:solidFill>
                  <a:srgbClr val="000000"/>
                </a:solidFill>
              </a:rPr>
              <a:t>Food Services Managers are responsible for the following:</a:t>
            </a:r>
          </a:p>
          <a:p>
            <a:pPr lvl="1">
              <a:buFont typeface="Wingdings" panose="05000000000000000000" pitchFamily="2" charset="2"/>
              <a:buChar char="Ø"/>
            </a:pPr>
            <a:r>
              <a:rPr lang="en-US" sz="2400" dirty="0">
                <a:solidFill>
                  <a:srgbClr val="000000"/>
                </a:solidFill>
              </a:rPr>
              <a:t>Daily operation and management of the cafeteria</a:t>
            </a:r>
          </a:p>
          <a:p>
            <a:pPr lvl="1">
              <a:buFont typeface="Wingdings" panose="05000000000000000000" pitchFamily="2" charset="2"/>
              <a:buChar char="Ø"/>
            </a:pPr>
            <a:r>
              <a:rPr lang="en-US" sz="2400" dirty="0">
                <a:solidFill>
                  <a:srgbClr val="000000"/>
                </a:solidFill>
              </a:rPr>
              <a:t>Directing food services staff </a:t>
            </a:r>
          </a:p>
          <a:p>
            <a:pPr lvl="1">
              <a:buFont typeface="Wingdings" panose="05000000000000000000" pitchFamily="2" charset="2"/>
              <a:buChar char="Ø"/>
            </a:pPr>
            <a:r>
              <a:rPr lang="en-US" sz="2400" dirty="0">
                <a:solidFill>
                  <a:srgbClr val="000000"/>
                </a:solidFill>
              </a:rPr>
              <a:t>Ensure customers are satisfied with their Café LA experience </a:t>
            </a:r>
          </a:p>
          <a:p>
            <a:pPr lvl="1">
              <a:buFont typeface="Wingdings" panose="05000000000000000000" pitchFamily="2" charset="2"/>
              <a:buChar char="Ø"/>
            </a:pPr>
            <a:r>
              <a:rPr lang="en-US" sz="2400" dirty="0">
                <a:solidFill>
                  <a:srgbClr val="000000"/>
                </a:solidFill>
              </a:rPr>
              <a:t>Address any complaints regarding:</a:t>
            </a:r>
          </a:p>
          <a:p>
            <a:pPr lvl="2">
              <a:spcBef>
                <a:spcPts val="0"/>
              </a:spcBef>
              <a:buFont typeface="Arial" panose="020B0604020202020204" pitchFamily="34" charset="0"/>
              <a:buChar char="•"/>
            </a:pPr>
            <a:r>
              <a:rPr lang="en-US" sz="2200" dirty="0">
                <a:solidFill>
                  <a:srgbClr val="000000"/>
                </a:solidFill>
              </a:rPr>
              <a:t> Food quality </a:t>
            </a:r>
          </a:p>
          <a:p>
            <a:pPr lvl="2">
              <a:spcBef>
                <a:spcPts val="0"/>
              </a:spcBef>
              <a:buFont typeface="Arial" panose="020B0604020202020204" pitchFamily="34" charset="0"/>
              <a:buChar char="•"/>
            </a:pPr>
            <a:r>
              <a:rPr lang="en-US" sz="2200" dirty="0">
                <a:solidFill>
                  <a:srgbClr val="000000"/>
                </a:solidFill>
              </a:rPr>
              <a:t> Customer service</a:t>
            </a:r>
          </a:p>
          <a:p>
            <a:pPr lvl="2">
              <a:spcBef>
                <a:spcPts val="0"/>
              </a:spcBef>
              <a:buFont typeface="Arial" panose="020B0604020202020204" pitchFamily="34" charset="0"/>
              <a:buChar char="•"/>
            </a:pPr>
            <a:r>
              <a:rPr lang="en-US" sz="2200" dirty="0">
                <a:solidFill>
                  <a:srgbClr val="000000"/>
                </a:solidFill>
              </a:rPr>
              <a:t> Personnel performance</a:t>
            </a:r>
          </a:p>
          <a:p>
            <a:pPr marL="0" indent="0">
              <a:buNone/>
            </a:pPr>
            <a:endParaRPr lang="en-US" sz="2600" dirty="0">
              <a:solidFill>
                <a:srgbClr val="000000"/>
              </a:solidFill>
            </a:endParaRPr>
          </a:p>
          <a:p>
            <a:pPr marL="400050" lvl="1" indent="0">
              <a:buNone/>
            </a:pPr>
            <a:endParaRPr lang="en-US" sz="2400" dirty="0">
              <a:solidFill>
                <a:srgbClr val="000000"/>
              </a:solidFill>
            </a:endParaRPr>
          </a:p>
          <a:p>
            <a:pPr marL="0" indent="0">
              <a:buNone/>
            </a:pPr>
            <a:endParaRPr lang="en-US" sz="2600" dirty="0">
              <a:solidFill>
                <a:srgbClr val="000000"/>
              </a:solidFill>
            </a:endParaRPr>
          </a:p>
        </p:txBody>
      </p:sp>
    </p:spTree>
    <p:extLst>
      <p:ext uri="{BB962C8B-B14F-4D97-AF65-F5344CB8AC3E}">
        <p14:creationId xmlns:p14="http://schemas.microsoft.com/office/powerpoint/2010/main" val="13924265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Tap Finger</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26274" y="1588325"/>
            <a:ext cx="4613036" cy="4622470"/>
          </a:xfrm>
          <a:ln>
            <a:solidFill>
              <a:srgbClr val="000000"/>
            </a:solidFill>
          </a:ln>
        </p:spPr>
      </p:pic>
      <p:grpSp>
        <p:nvGrpSpPr>
          <p:cNvPr id="4" name="Group 3"/>
          <p:cNvGrpSpPr/>
          <p:nvPr/>
        </p:nvGrpSpPr>
        <p:grpSpPr>
          <a:xfrm>
            <a:off x="5597611" y="1600199"/>
            <a:ext cx="2718486" cy="4396910"/>
            <a:chOff x="5597611" y="1600199"/>
            <a:chExt cx="2718486" cy="4396910"/>
          </a:xfrm>
        </p:grpSpPr>
        <p:sp>
          <p:nvSpPr>
            <p:cNvPr id="6" name="TextBox 5"/>
            <p:cNvSpPr txBox="1"/>
            <p:nvPr/>
          </p:nvSpPr>
          <p:spPr>
            <a:xfrm>
              <a:off x="5597611" y="1600199"/>
              <a:ext cx="2718486" cy="3939540"/>
            </a:xfrm>
            <a:prstGeom prst="rect">
              <a:avLst/>
            </a:prstGeom>
            <a:noFill/>
          </p:spPr>
          <p:txBody>
            <a:bodyPr wrap="square" rtlCol="0">
              <a:spAutoFit/>
            </a:bodyPr>
            <a:lstStyle/>
            <a:p>
              <a:r>
                <a:rPr lang="en-US" sz="2400" dirty="0">
                  <a:solidFill>
                    <a:srgbClr val="000000"/>
                  </a:solidFill>
                </a:rPr>
                <a:t>Lightly tap the students hand with your finger and calmly say, “Please stop entering your pin, the computer is frozen”.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99126"/>
              <a:ext cx="2298461" cy="797983"/>
              <a:chOff x="5737542" y="5199126"/>
              <a:chExt cx="2298461" cy="797983"/>
            </a:xfrm>
          </p:grpSpPr>
          <p:sp>
            <p:nvSpPr>
              <p:cNvPr id="8" name="Rounded Rectangle 7">
                <a:hlinkClick r:id="rId4" action="ppaction://hlinksldjump"/>
              </p:cNvPr>
              <p:cNvSpPr/>
              <p:nvPr/>
            </p:nvSpPr>
            <p:spPr>
              <a:xfrm>
                <a:off x="5737542" y="5216264"/>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28410337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t>Incorrect</a:t>
            </a:r>
          </a:p>
        </p:txBody>
      </p:sp>
      <p:sp>
        <p:nvSpPr>
          <p:cNvPr id="3" name="Content Placeholder 2"/>
          <p:cNvSpPr>
            <a:spLocks noGrp="1"/>
          </p:cNvSpPr>
          <p:nvPr>
            <p:ph idx="1"/>
          </p:nvPr>
        </p:nvSpPr>
        <p:spPr>
          <a:xfrm>
            <a:off x="908462" y="1600200"/>
            <a:ext cx="7778337" cy="4525963"/>
          </a:xfrm>
        </p:spPr>
        <p:txBody>
          <a:bodyPr/>
          <a:lstStyle/>
          <a:p>
            <a:pPr marL="0" indent="0">
              <a:buNone/>
            </a:pPr>
            <a:r>
              <a:rPr lang="en-US" sz="2600" dirty="0">
                <a:solidFill>
                  <a:srgbClr val="000000"/>
                </a:solidFill>
              </a:rPr>
              <a:t>Food Services Employees may not touch or have physical contact with any student.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6"/>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297"/>
            <a:ext cx="9143999" cy="6858594"/>
          </a:xfrm>
          <a:prstGeom prst="rect">
            <a:avLst/>
          </a:prstGeom>
        </p:spPr>
      </p:pic>
    </p:spTree>
    <p:extLst>
      <p:ext uri="{BB962C8B-B14F-4D97-AF65-F5344CB8AC3E}">
        <p14:creationId xmlns:p14="http://schemas.microsoft.com/office/powerpoint/2010/main" val="1968835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FF0000"/>
                </a:solidFill>
              </a:rPr>
              <a:t>Correct</a:t>
            </a:r>
          </a:p>
        </p:txBody>
      </p:sp>
      <p:sp>
        <p:nvSpPr>
          <p:cNvPr id="5" name="Content Placeholder 4"/>
          <p:cNvSpPr>
            <a:spLocks noGrp="1"/>
          </p:cNvSpPr>
          <p:nvPr>
            <p:ph idx="1"/>
          </p:nvPr>
        </p:nvSpPr>
        <p:spPr>
          <a:xfrm>
            <a:off x="908462" y="1600200"/>
            <a:ext cx="7335652" cy="4525963"/>
          </a:xfrm>
        </p:spPr>
        <p:txBody>
          <a:bodyPr/>
          <a:lstStyle/>
          <a:p>
            <a:pPr marL="0" indent="0">
              <a:buNone/>
            </a:pPr>
            <a:r>
              <a:rPr lang="en-US" sz="2600" dirty="0">
                <a:solidFill>
                  <a:srgbClr val="000000"/>
                </a:solidFill>
              </a:rPr>
              <a:t>The Food Services Employees can only ask the student to stop in a calm polite voice without touching or having physical contact with any student.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25560"/>
            <a:ext cx="2621507" cy="2231329"/>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36576"/>
            <a:ext cx="9144397" cy="6858296"/>
          </a:xfrm>
          <a:prstGeom prst="rect">
            <a:avLst/>
          </a:prstGeom>
        </p:spPr>
      </p:pic>
    </p:spTree>
    <p:extLst>
      <p:ext uri="{BB962C8B-B14F-4D97-AF65-F5344CB8AC3E}">
        <p14:creationId xmlns:p14="http://schemas.microsoft.com/office/powerpoint/2010/main" val="3179991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T-Rex Arms</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26274" y="1600200"/>
            <a:ext cx="4531173" cy="4610595"/>
          </a:xfrm>
          <a:ln>
            <a:solidFill>
              <a:srgbClr val="000000"/>
            </a:solidFill>
          </a:ln>
        </p:spPr>
      </p:pic>
      <p:grpSp>
        <p:nvGrpSpPr>
          <p:cNvPr id="4" name="Group 3"/>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939540"/>
            </a:xfrm>
            <a:prstGeom prst="rect">
              <a:avLst/>
            </a:prstGeom>
            <a:noFill/>
          </p:spPr>
          <p:txBody>
            <a:bodyPr wrap="square" rtlCol="0">
              <a:spAutoFit/>
            </a:bodyPr>
            <a:lstStyle/>
            <a:p>
              <a:r>
                <a:rPr lang="en-US" sz="2400" dirty="0">
                  <a:solidFill>
                    <a:srgbClr val="000000"/>
                  </a:solidFill>
                </a:rPr>
                <a:t>Put your hands close to your body and in a calm voice tell the students, “Stop entering your pin numbers at the same time”.</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5479171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rgbClr val="FF0000"/>
                </a:solidFill>
              </a:rPr>
              <a:t>Incorrect</a:t>
            </a:r>
          </a:p>
        </p:txBody>
      </p:sp>
      <p:sp>
        <p:nvSpPr>
          <p:cNvPr id="5" name="Content Placeholder 4"/>
          <p:cNvSpPr>
            <a:spLocks noGrp="1"/>
          </p:cNvSpPr>
          <p:nvPr>
            <p:ph idx="1"/>
          </p:nvPr>
        </p:nvSpPr>
        <p:spPr>
          <a:xfrm>
            <a:off x="908462" y="1600200"/>
            <a:ext cx="7335652"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either indirectly or in the presence of any student.</a:t>
            </a:r>
          </a:p>
          <a:p>
            <a:pPr marL="0" indent="0">
              <a:buNone/>
            </a:pPr>
            <a:endParaRPr lang="en-US" sz="2600" dirty="0">
              <a:solidFill>
                <a:srgbClr val="00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6"/>
            <a:ext cx="2621507" cy="2231329"/>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1"/>
            <a:ext cx="9042797" cy="6858296"/>
          </a:xfrm>
          <a:prstGeom prst="rect">
            <a:avLst/>
          </a:prstGeom>
        </p:spPr>
      </p:pic>
    </p:spTree>
    <p:extLst>
      <p:ext uri="{BB962C8B-B14F-4D97-AF65-F5344CB8AC3E}">
        <p14:creationId xmlns:p14="http://schemas.microsoft.com/office/powerpoint/2010/main" val="547073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chemeClr val="tx1">
                    <a:lumMod val="75000"/>
                  </a:schemeClr>
                </a:solidFill>
              </a:rPr>
              <a:t>Correct</a:t>
            </a:r>
          </a:p>
        </p:txBody>
      </p:sp>
      <p:sp>
        <p:nvSpPr>
          <p:cNvPr id="3" name="Content Placeholder 2"/>
          <p:cNvSpPr>
            <a:spLocks noGrp="1"/>
          </p:cNvSpPr>
          <p:nvPr>
            <p:ph idx="1"/>
          </p:nvPr>
        </p:nvSpPr>
        <p:spPr>
          <a:xfrm>
            <a:off x="908462" y="1600200"/>
            <a:ext cx="7292109" cy="4525963"/>
          </a:xfrm>
        </p:spPr>
        <p:txBody>
          <a:bodyPr/>
          <a:lstStyle/>
          <a:p>
            <a:pPr marL="0" indent="0">
              <a:buNone/>
            </a:pPr>
            <a:r>
              <a:rPr lang="en-US" sz="2600" dirty="0">
                <a:solidFill>
                  <a:srgbClr val="000000"/>
                </a:solidFill>
              </a:rPr>
              <a:t>Food Services Employees must keep their hands to themselves and remain calm. In a low polite voice ask the students to remove their hands from the pin pads to allow CMS to work.</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4"/>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297"/>
            <a:ext cx="9144396" cy="6858594"/>
          </a:xfrm>
          <a:prstGeom prst="rect">
            <a:avLst/>
          </a:prstGeom>
        </p:spPr>
      </p:pic>
    </p:spTree>
    <p:extLst>
      <p:ext uri="{BB962C8B-B14F-4D97-AF65-F5344CB8AC3E}">
        <p14:creationId xmlns:p14="http://schemas.microsoft.com/office/powerpoint/2010/main" val="1926556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Scenario 5 – Selecting Food</a:t>
            </a:r>
          </a:p>
        </p:txBody>
      </p:sp>
      <p:sp>
        <p:nvSpPr>
          <p:cNvPr id="3" name="Content Placeholder 2"/>
          <p:cNvSpPr>
            <a:spLocks noGrp="1"/>
          </p:cNvSpPr>
          <p:nvPr>
            <p:ph idx="1"/>
          </p:nvPr>
        </p:nvSpPr>
        <p:spPr>
          <a:xfrm>
            <a:off x="926274" y="1600200"/>
            <a:ext cx="7760526" cy="4525963"/>
          </a:xfrm>
        </p:spPr>
        <p:txBody>
          <a:bodyPr/>
          <a:lstStyle/>
          <a:p>
            <a:pPr marL="0" indent="0">
              <a:buNone/>
            </a:pPr>
            <a:r>
              <a:rPr lang="en-US" sz="2600" dirty="0">
                <a:solidFill>
                  <a:srgbClr val="000000"/>
                </a:solidFill>
              </a:rPr>
              <a:t>The Food Services Worker assigned to work the serving line or window for lunch is replenishing the burritos for the students. The student selects the burrito in the back, instead of the burrito in the front.</a:t>
            </a:r>
          </a:p>
          <a:p>
            <a:pPr marL="400050" lvl="1" indent="0">
              <a:buNone/>
            </a:pPr>
            <a:endParaRPr lang="en-US" sz="2200" dirty="0">
              <a:solidFill>
                <a:srgbClr val="000000"/>
              </a:solidFill>
            </a:endParaRPr>
          </a:p>
          <a:p>
            <a:pPr marL="400050" lvl="1" indent="0">
              <a:buNone/>
            </a:pPr>
            <a:endParaRPr lang="en-US" sz="2200" dirty="0">
              <a:solidFill>
                <a:srgbClr val="00000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19505" y="3628103"/>
            <a:ext cx="2104991" cy="2639961"/>
          </a:xfrm>
          <a:prstGeom prst="rect">
            <a:avLst/>
          </a:prstGeom>
          <a:ln>
            <a:solidFill>
              <a:srgbClr val="000000"/>
            </a:solidFill>
          </a:ln>
        </p:spPr>
      </p:pic>
    </p:spTree>
    <p:extLst>
      <p:ext uri="{BB962C8B-B14F-4D97-AF65-F5344CB8AC3E}">
        <p14:creationId xmlns:p14="http://schemas.microsoft.com/office/powerpoint/2010/main" val="41157168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Scold The Student</a:t>
            </a:r>
          </a:p>
        </p:txBody>
      </p:sp>
      <p:pic>
        <p:nvPicPr>
          <p:cNvPr id="7" name="Content Placeholder 6"/>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5" y="1579419"/>
            <a:ext cx="4531174" cy="4595750"/>
          </a:xfrm>
          <a:ln>
            <a:solidFill>
              <a:srgbClr val="000000"/>
            </a:solidFill>
          </a:ln>
        </p:spPr>
      </p:pic>
      <p:grpSp>
        <p:nvGrpSpPr>
          <p:cNvPr id="4" name="Group 3"/>
          <p:cNvGrpSpPr/>
          <p:nvPr/>
        </p:nvGrpSpPr>
        <p:grpSpPr>
          <a:xfrm>
            <a:off x="5597611" y="1600199"/>
            <a:ext cx="2718486" cy="4379772"/>
            <a:chOff x="5597611" y="1600199"/>
            <a:chExt cx="2718486" cy="4379772"/>
          </a:xfrm>
        </p:grpSpPr>
        <p:sp>
          <p:nvSpPr>
            <p:cNvPr id="5" name="TextBox 4"/>
            <p:cNvSpPr txBox="1"/>
            <p:nvPr/>
          </p:nvSpPr>
          <p:spPr>
            <a:xfrm>
              <a:off x="5597611" y="1600199"/>
              <a:ext cx="2718486" cy="3939540"/>
            </a:xfrm>
            <a:prstGeom prst="rect">
              <a:avLst/>
            </a:prstGeom>
            <a:noFill/>
          </p:spPr>
          <p:txBody>
            <a:bodyPr wrap="square" rtlCol="0">
              <a:spAutoFit/>
            </a:bodyPr>
            <a:lstStyle/>
            <a:p>
              <a:r>
                <a:rPr lang="en-US" sz="2400" dirty="0">
                  <a:solidFill>
                    <a:srgbClr val="000000"/>
                  </a:solidFill>
                </a:rPr>
                <a:t>Scold the student with your finger pointed and yell, “you need to choose the burrito in the front you  brat, hurry up!”</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6" name="Group 5"/>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214077001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chemeClr val="tx1">
                    <a:lumMod val="75000"/>
                  </a:schemeClr>
                </a:solidFill>
              </a:rPr>
              <a:t>Incorrect</a:t>
            </a:r>
          </a:p>
        </p:txBody>
      </p:sp>
      <p:sp>
        <p:nvSpPr>
          <p:cNvPr id="5" name="Content Placeholder 4"/>
          <p:cNvSpPr>
            <a:spLocks noGrp="1"/>
          </p:cNvSpPr>
          <p:nvPr>
            <p:ph idx="1"/>
          </p:nvPr>
        </p:nvSpPr>
        <p:spPr>
          <a:xfrm>
            <a:off x="908462" y="1600200"/>
            <a:ext cx="7321138"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either indirectly or in the presence of any student.</a:t>
            </a:r>
          </a:p>
          <a:p>
            <a:pPr marL="0" indent="0">
              <a:buNone/>
            </a:pPr>
            <a:endParaRPr lang="en-US" sz="2600" dirty="0">
              <a:solidFill>
                <a:srgbClr val="00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57231"/>
            <a:ext cx="2621507" cy="2231329"/>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397" cy="6858594"/>
          </a:xfrm>
          <a:prstGeom prst="rect">
            <a:avLst/>
          </a:prstGeom>
        </p:spPr>
      </p:pic>
    </p:spTree>
    <p:extLst>
      <p:ext uri="{BB962C8B-B14F-4D97-AF65-F5344CB8AC3E}">
        <p14:creationId xmlns:p14="http://schemas.microsoft.com/office/powerpoint/2010/main" val="1196542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08463" y="1600200"/>
            <a:ext cx="7321138"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either indirectly or in the presence of any student.</a:t>
            </a: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5"/>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58727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2" y="311214"/>
            <a:ext cx="7784757" cy="1143000"/>
          </a:xfrm>
        </p:spPr>
        <p:txBody>
          <a:bodyPr/>
          <a:lstStyle/>
          <a:p>
            <a:pPr algn="l"/>
            <a:r>
              <a:rPr lang="en-US" sz="4000" b="1" dirty="0">
                <a:solidFill>
                  <a:srgbClr val="000000"/>
                </a:solidFill>
              </a:rPr>
              <a:t>Who Are Your Customers?</a:t>
            </a:r>
          </a:p>
        </p:txBody>
      </p:sp>
      <p:sp>
        <p:nvSpPr>
          <p:cNvPr id="3" name="Content Placeholder 2"/>
          <p:cNvSpPr>
            <a:spLocks noGrp="1"/>
          </p:cNvSpPr>
          <p:nvPr>
            <p:ph idx="1"/>
          </p:nvPr>
        </p:nvSpPr>
        <p:spPr>
          <a:xfrm>
            <a:off x="842667" y="1347338"/>
            <a:ext cx="7352272" cy="4525963"/>
          </a:xfrm>
        </p:spPr>
        <p:txBody>
          <a:bodyPr>
            <a:normAutofit lnSpcReduction="10000"/>
          </a:bodyPr>
          <a:lstStyle/>
          <a:p>
            <a:pPr marL="0" indent="0">
              <a:buNone/>
            </a:pPr>
            <a:r>
              <a:rPr lang="en-US" sz="2800" dirty="0">
                <a:solidFill>
                  <a:srgbClr val="000000"/>
                </a:solidFill>
              </a:rPr>
              <a:t>The customer is anyone who buys a product or service.</a:t>
            </a:r>
          </a:p>
          <a:p>
            <a:pPr marL="0" indent="0">
              <a:buNone/>
            </a:pPr>
            <a:r>
              <a:rPr lang="en-US" sz="2800" dirty="0">
                <a:solidFill>
                  <a:srgbClr val="000000"/>
                </a:solidFill>
              </a:rPr>
              <a:t>Our customers include but are not limited to:</a:t>
            </a:r>
          </a:p>
          <a:p>
            <a:pPr marL="0" indent="0">
              <a:buNone/>
            </a:pPr>
            <a:endParaRPr lang="en-US" sz="600" dirty="0">
              <a:solidFill>
                <a:srgbClr val="000000"/>
              </a:solidFill>
            </a:endParaRPr>
          </a:p>
          <a:p>
            <a:pPr lvl="1">
              <a:buFont typeface="Wingdings" panose="05000000000000000000" pitchFamily="2" charset="2"/>
              <a:buChar char="Ø"/>
            </a:pPr>
            <a:r>
              <a:rPr lang="en-US" sz="2600" dirty="0">
                <a:solidFill>
                  <a:srgbClr val="000000"/>
                </a:solidFill>
              </a:rPr>
              <a:t>Students</a:t>
            </a:r>
          </a:p>
          <a:p>
            <a:pPr lvl="1">
              <a:buFont typeface="Wingdings" panose="05000000000000000000" pitchFamily="2" charset="2"/>
              <a:buChar char="Ø"/>
            </a:pPr>
            <a:r>
              <a:rPr lang="en-US" sz="2600" dirty="0">
                <a:solidFill>
                  <a:srgbClr val="000000"/>
                </a:solidFill>
              </a:rPr>
              <a:t>Administration</a:t>
            </a:r>
          </a:p>
          <a:p>
            <a:pPr lvl="1">
              <a:buFont typeface="Wingdings" panose="05000000000000000000" pitchFamily="2" charset="2"/>
              <a:buChar char="Ø"/>
            </a:pPr>
            <a:r>
              <a:rPr lang="en-US" sz="2600" dirty="0">
                <a:solidFill>
                  <a:srgbClr val="000000"/>
                </a:solidFill>
              </a:rPr>
              <a:t>Teachers</a:t>
            </a:r>
          </a:p>
          <a:p>
            <a:pPr lvl="1">
              <a:buFont typeface="Wingdings" panose="05000000000000000000" pitchFamily="2" charset="2"/>
              <a:buChar char="Ø"/>
            </a:pPr>
            <a:r>
              <a:rPr lang="en-US" sz="2600" dirty="0">
                <a:solidFill>
                  <a:srgbClr val="000000"/>
                </a:solidFill>
              </a:rPr>
              <a:t>Office Staff</a:t>
            </a:r>
          </a:p>
          <a:p>
            <a:pPr lvl="1">
              <a:buFont typeface="Wingdings" panose="05000000000000000000" pitchFamily="2" charset="2"/>
              <a:buChar char="Ø"/>
            </a:pPr>
            <a:r>
              <a:rPr lang="en-US" sz="2600" dirty="0">
                <a:solidFill>
                  <a:srgbClr val="000000"/>
                </a:solidFill>
              </a:rPr>
              <a:t>Building and Grounds Workers</a:t>
            </a:r>
          </a:p>
          <a:p>
            <a:pPr lvl="1">
              <a:buFont typeface="Wingdings" panose="05000000000000000000" pitchFamily="2" charset="2"/>
              <a:buChar char="Ø"/>
            </a:pPr>
            <a:r>
              <a:rPr lang="en-US" sz="2600" dirty="0">
                <a:solidFill>
                  <a:srgbClr val="000000"/>
                </a:solidFill>
              </a:rPr>
              <a:t>Food Services Staff</a:t>
            </a:r>
          </a:p>
          <a:p>
            <a:pPr lvl="1">
              <a:buFont typeface="Wingdings" panose="05000000000000000000" pitchFamily="2" charset="2"/>
              <a:buChar char="Ø"/>
            </a:pPr>
            <a:r>
              <a:rPr lang="en-US" sz="2600" dirty="0">
                <a:solidFill>
                  <a:srgbClr val="000000"/>
                </a:solidFill>
              </a:rPr>
              <a:t>Parents</a:t>
            </a:r>
          </a:p>
          <a:p>
            <a:pPr marL="0" indent="0">
              <a:buNone/>
            </a:pPr>
            <a:endParaRPr lang="en-US" sz="2600" dirty="0">
              <a:solidFill>
                <a:srgbClr val="000000"/>
              </a:solidFill>
            </a:endParaRPr>
          </a:p>
        </p:txBody>
      </p:sp>
    </p:spTree>
    <p:extLst>
      <p:ext uri="{BB962C8B-B14F-4D97-AF65-F5344CB8AC3E}">
        <p14:creationId xmlns:p14="http://schemas.microsoft.com/office/powerpoint/2010/main" val="2196078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Tug A War</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4" y="1615049"/>
            <a:ext cx="4545378" cy="4571995"/>
          </a:xfrm>
          <a:ln>
            <a:solidFill>
              <a:srgbClr val="000000"/>
            </a:solidFill>
          </a:ln>
        </p:spPr>
      </p:pic>
      <p:grpSp>
        <p:nvGrpSpPr>
          <p:cNvPr id="5" name="Group 4"/>
          <p:cNvGrpSpPr/>
          <p:nvPr/>
        </p:nvGrpSpPr>
        <p:grpSpPr>
          <a:xfrm>
            <a:off x="5597611" y="1600199"/>
            <a:ext cx="2897460" cy="4379773"/>
            <a:chOff x="5597611" y="1600199"/>
            <a:chExt cx="2897460" cy="4379773"/>
          </a:xfrm>
        </p:grpSpPr>
        <p:sp>
          <p:nvSpPr>
            <p:cNvPr id="6" name="TextBox 5"/>
            <p:cNvSpPr txBox="1"/>
            <p:nvPr/>
          </p:nvSpPr>
          <p:spPr>
            <a:xfrm>
              <a:off x="5597611" y="1600199"/>
              <a:ext cx="2897460" cy="3570208"/>
            </a:xfrm>
            <a:prstGeom prst="rect">
              <a:avLst/>
            </a:prstGeom>
            <a:noFill/>
          </p:spPr>
          <p:txBody>
            <a:bodyPr wrap="square" rtlCol="0">
              <a:spAutoFit/>
            </a:bodyPr>
            <a:lstStyle/>
            <a:p>
              <a:r>
                <a:rPr lang="en-US" sz="2400" dirty="0">
                  <a:solidFill>
                    <a:srgbClr val="000000"/>
                  </a:solidFill>
                </a:rPr>
                <a:t>Walk around the counter, grab the burrito from the students hand and yell, “I told you to put the burrito back, are you stupid!”</a:t>
              </a:r>
            </a:p>
            <a:p>
              <a:endParaRPr lang="en-US" sz="1000" dirty="0">
                <a:solidFill>
                  <a:srgbClr val="000000"/>
                </a:solidFill>
              </a:endParaRPr>
            </a:p>
            <a:p>
              <a:r>
                <a:rPr lang="en-US" sz="2400" dirty="0">
                  <a:solidFill>
                    <a:srgbClr val="000000"/>
                  </a:solidFill>
                </a:rPr>
                <a:t>Is this an acceptable action?</a:t>
              </a:r>
            </a:p>
          </p:txBody>
        </p:sp>
        <p:grpSp>
          <p:nvGrpSpPr>
            <p:cNvPr id="7" name="Group 6"/>
            <p:cNvGrpSpPr/>
            <p:nvPr/>
          </p:nvGrpSpPr>
          <p:grpSpPr>
            <a:xfrm>
              <a:off x="5669884" y="5199126"/>
              <a:ext cx="2366119" cy="780846"/>
              <a:chOff x="5669884" y="5199126"/>
              <a:chExt cx="2366119" cy="780846"/>
            </a:xfrm>
          </p:grpSpPr>
          <p:sp>
            <p:nvSpPr>
              <p:cNvPr id="8" name="Rounded Rectangle 7">
                <a:hlinkClick r:id="rId4" action="ppaction://hlinksldjump"/>
              </p:cNvPr>
              <p:cNvSpPr/>
              <p:nvPr/>
            </p:nvSpPr>
            <p:spPr>
              <a:xfrm>
                <a:off x="5669884" y="5199127"/>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38645410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7" cy="1143000"/>
          </a:xfrm>
        </p:spPr>
        <p:txBody>
          <a:bodyPr/>
          <a:lstStyle/>
          <a:p>
            <a:pPr algn="l"/>
            <a:r>
              <a:rPr lang="en-US" sz="4000" b="1" dirty="0">
                <a:solidFill>
                  <a:schemeClr val="tx1">
                    <a:lumMod val="75000"/>
                  </a:schemeClr>
                </a:solidFill>
              </a:rPr>
              <a:t>Incorrect</a:t>
            </a:r>
          </a:p>
        </p:txBody>
      </p:sp>
      <p:sp>
        <p:nvSpPr>
          <p:cNvPr id="5" name="Content Placeholder 4"/>
          <p:cNvSpPr>
            <a:spLocks noGrp="1"/>
          </p:cNvSpPr>
          <p:nvPr>
            <p:ph idx="1"/>
          </p:nvPr>
        </p:nvSpPr>
        <p:spPr>
          <a:xfrm>
            <a:off x="908462" y="1600200"/>
            <a:ext cx="7129409" cy="4525963"/>
          </a:xfrm>
        </p:spPr>
        <p:txBody>
          <a:bodyPr/>
          <a:lstStyle/>
          <a:p>
            <a:pPr marL="0" indent="0">
              <a:buNone/>
            </a:pPr>
            <a:r>
              <a:rPr lang="en-US" sz="2600" dirty="0">
                <a:solidFill>
                  <a:srgbClr val="000000"/>
                </a:solidFill>
              </a:rPr>
              <a:t>Food Services Employees MAY NOT engage in any behaviors, either directly or indirectly with a student(s)  or in the presence of a student(s), that are unprofessional , unethical, illegal, immoral, or exploitative.</a:t>
            </a:r>
          </a:p>
          <a:p>
            <a:pPr marL="0" indent="0">
              <a:buNone/>
            </a:pPr>
            <a:endParaRPr lang="en-US" sz="2600" dirty="0">
              <a:solidFill>
                <a:srgbClr val="00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86721"/>
            <a:ext cx="2621507" cy="2231329"/>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41132401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08463" y="1600200"/>
            <a:ext cx="7321138" cy="4525963"/>
          </a:xfrm>
        </p:spPr>
        <p:txBody>
          <a:bodyPr/>
          <a:lstStyle/>
          <a:p>
            <a:pPr marL="0" indent="0">
              <a:buNone/>
            </a:pPr>
            <a:r>
              <a:rPr lang="en-US" sz="2600" dirty="0">
                <a:solidFill>
                  <a:srgbClr val="000000"/>
                </a:solidFill>
              </a:rPr>
              <a:t>Food Services Employees MAY NOT engage in any behaviors, either directly or indirectly with a student(s)  or in the presence of a student(s), that are unprofessional , unethical, illegal, immoral, or exploitative.</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71979"/>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434669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Smash/Slap The Hand</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26273" y="1600200"/>
            <a:ext cx="4545379" cy="4622470"/>
          </a:xfrm>
          <a:ln>
            <a:solidFill>
              <a:srgbClr val="000000"/>
            </a:solidFill>
          </a:ln>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200876"/>
            </a:xfrm>
            <a:prstGeom prst="rect">
              <a:avLst/>
            </a:prstGeom>
            <a:noFill/>
          </p:spPr>
          <p:txBody>
            <a:bodyPr wrap="square" rtlCol="0">
              <a:spAutoFit/>
            </a:bodyPr>
            <a:lstStyle/>
            <a:p>
              <a:r>
                <a:rPr lang="en-US" sz="2400" dirty="0">
                  <a:solidFill>
                    <a:srgbClr val="000000"/>
                  </a:solidFill>
                </a:rPr>
                <a:t>When the student reaches for the burrito in the back you hit or slap her hand. </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9101590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t>Incorrect</a:t>
            </a:r>
          </a:p>
        </p:txBody>
      </p:sp>
      <p:sp>
        <p:nvSpPr>
          <p:cNvPr id="3" name="Content Placeholder 2"/>
          <p:cNvSpPr>
            <a:spLocks noGrp="1"/>
          </p:cNvSpPr>
          <p:nvPr>
            <p:ph idx="1"/>
          </p:nvPr>
        </p:nvSpPr>
        <p:spPr>
          <a:xfrm>
            <a:off x="908463" y="1600200"/>
            <a:ext cx="7306624" cy="4525963"/>
          </a:xfrm>
        </p:spPr>
        <p:txBody>
          <a:bodyPr/>
          <a:lstStyle/>
          <a:p>
            <a:pPr marL="0" indent="0">
              <a:buNone/>
            </a:pPr>
            <a:r>
              <a:rPr lang="en-US" sz="2600" dirty="0">
                <a:solidFill>
                  <a:srgbClr val="000000"/>
                </a:solidFill>
              </a:rPr>
              <a:t>Food Services Employees may not touch or have physical contact with any student.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6"/>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7301083" cy="6858594"/>
          </a:xfrm>
          <a:prstGeom prst="rect">
            <a:avLst/>
          </a:prstGeom>
        </p:spPr>
      </p:pic>
      <p:pic>
        <p:nvPicPr>
          <p:cNvPr id="6" name="Picture 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152103"/>
            <a:ext cx="9144397" cy="6706194"/>
          </a:xfrm>
          <a:prstGeom prst="rect">
            <a:avLst/>
          </a:prstGeom>
        </p:spPr>
      </p:pic>
    </p:spTree>
    <p:extLst>
      <p:ext uri="{BB962C8B-B14F-4D97-AF65-F5344CB8AC3E}">
        <p14:creationId xmlns:p14="http://schemas.microsoft.com/office/powerpoint/2010/main" val="3341144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08463" y="1600200"/>
            <a:ext cx="7321138" cy="4525963"/>
          </a:xfrm>
        </p:spPr>
        <p:txBody>
          <a:bodyPr/>
          <a:lstStyle/>
          <a:p>
            <a:pPr marL="0" indent="0">
              <a:buNone/>
            </a:pPr>
            <a:r>
              <a:rPr lang="en-US" sz="2600" dirty="0">
                <a:solidFill>
                  <a:srgbClr val="000000"/>
                </a:solidFill>
              </a:rPr>
              <a:t>Food Services Employees may not touch or have physical contact with any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1"/>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0"/>
            <a:ext cx="9144397" cy="6858297"/>
          </a:xfrm>
          <a:prstGeom prst="rect">
            <a:avLst/>
          </a:prstGeom>
        </p:spPr>
      </p:pic>
    </p:spTree>
    <p:extLst>
      <p:ext uri="{BB962C8B-B14F-4D97-AF65-F5344CB8AC3E}">
        <p14:creationId xmlns:p14="http://schemas.microsoft.com/office/powerpoint/2010/main" val="846725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Enjoy Your Food and Smile </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26273" y="1579534"/>
            <a:ext cx="4545379" cy="4599923"/>
          </a:xfrm>
          <a:ln>
            <a:solidFill>
              <a:srgbClr val="000000"/>
            </a:solidFill>
          </a:ln>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2831544"/>
            </a:xfrm>
            <a:prstGeom prst="rect">
              <a:avLst/>
            </a:prstGeom>
            <a:noFill/>
          </p:spPr>
          <p:txBody>
            <a:bodyPr wrap="square" rtlCol="0">
              <a:spAutoFit/>
            </a:bodyPr>
            <a:lstStyle/>
            <a:p>
              <a:r>
                <a:rPr lang="en-US" sz="2400" dirty="0">
                  <a:solidFill>
                    <a:srgbClr val="000000"/>
                  </a:solidFill>
                </a:rPr>
                <a:t>Smile and allow the student to select the item of their choice.</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972410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008000"/>
                </a:solidFill>
              </a:rPr>
              <a:t>Correct</a:t>
            </a:r>
          </a:p>
        </p:txBody>
      </p:sp>
      <p:sp>
        <p:nvSpPr>
          <p:cNvPr id="3" name="Content Placeholder 2"/>
          <p:cNvSpPr>
            <a:spLocks noGrp="1"/>
          </p:cNvSpPr>
          <p:nvPr>
            <p:ph idx="1"/>
          </p:nvPr>
        </p:nvSpPr>
        <p:spPr>
          <a:xfrm>
            <a:off x="908463" y="1600200"/>
            <a:ext cx="7321138" cy="4525963"/>
          </a:xfrm>
        </p:spPr>
        <p:txBody>
          <a:bodyPr/>
          <a:lstStyle/>
          <a:p>
            <a:pPr marL="0" indent="0">
              <a:buNone/>
            </a:pPr>
            <a:r>
              <a:rPr lang="en-US" sz="2600" dirty="0">
                <a:solidFill>
                  <a:srgbClr val="000000"/>
                </a:solidFill>
              </a:rPr>
              <a:t>Food Services Employees will welcome the student to Café LA and allow the student to select food items in the front, back, bottom, or top of the service line or window area.</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30974"/>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2785606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FF0000"/>
                </a:solidFill>
              </a:rPr>
              <a:t>Incorrect</a:t>
            </a:r>
          </a:p>
        </p:txBody>
      </p:sp>
      <p:sp>
        <p:nvSpPr>
          <p:cNvPr id="3" name="Content Placeholder 2"/>
          <p:cNvSpPr>
            <a:spLocks noGrp="1"/>
          </p:cNvSpPr>
          <p:nvPr>
            <p:ph idx="1"/>
          </p:nvPr>
        </p:nvSpPr>
        <p:spPr>
          <a:xfrm>
            <a:off x="908462" y="1600200"/>
            <a:ext cx="7350167" cy="4525963"/>
          </a:xfrm>
        </p:spPr>
        <p:txBody>
          <a:bodyPr/>
          <a:lstStyle/>
          <a:p>
            <a:pPr marL="0" indent="0">
              <a:buNone/>
            </a:pPr>
            <a:r>
              <a:rPr lang="en-US" sz="2600" dirty="0">
                <a:solidFill>
                  <a:srgbClr val="000000"/>
                </a:solidFill>
              </a:rPr>
              <a:t>Food Services Employees may not touch or have physical contact with any student and must be professional and courtesy to all customers who enter Café LA.</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86727"/>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92077"/>
            <a:ext cx="9144397" cy="6766220"/>
          </a:xfrm>
          <a:prstGeom prst="rect">
            <a:avLst/>
          </a:prstGeom>
        </p:spPr>
      </p:pic>
    </p:spTree>
    <p:extLst>
      <p:ext uri="{BB962C8B-B14F-4D97-AF65-F5344CB8AC3E}">
        <p14:creationId xmlns:p14="http://schemas.microsoft.com/office/powerpoint/2010/main" val="31338622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Scenario 6 - Disorganized Line</a:t>
            </a:r>
          </a:p>
        </p:txBody>
      </p:sp>
      <p:sp>
        <p:nvSpPr>
          <p:cNvPr id="3" name="Content Placeholder 2"/>
          <p:cNvSpPr>
            <a:spLocks noGrp="1"/>
          </p:cNvSpPr>
          <p:nvPr>
            <p:ph idx="1"/>
          </p:nvPr>
        </p:nvSpPr>
        <p:spPr>
          <a:xfrm>
            <a:off x="926274" y="1600200"/>
            <a:ext cx="7303326" cy="4525963"/>
          </a:xfrm>
        </p:spPr>
        <p:txBody>
          <a:bodyPr/>
          <a:lstStyle/>
          <a:p>
            <a:pPr marL="0" indent="0">
              <a:buNone/>
            </a:pPr>
            <a:r>
              <a:rPr lang="en-US" sz="2600" dirty="0">
                <a:solidFill>
                  <a:srgbClr val="000000"/>
                </a:solidFill>
              </a:rPr>
              <a:t>The bell rang for lunch and the students are not in a single file line. They are wild, loud, and participating in horseplay. </a:t>
            </a:r>
          </a:p>
        </p:txBody>
      </p:sp>
      <p:pic>
        <p:nvPicPr>
          <p:cNvPr id="4" name="Content Placeholder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42675" y="3185651"/>
            <a:ext cx="2658650" cy="29405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58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a:normAutofit/>
          </a:bodyPr>
          <a:lstStyle/>
          <a:p>
            <a:r>
              <a:rPr lang="en-US" b="1" dirty="0"/>
              <a:t>Student Customers</a:t>
            </a:r>
          </a:p>
        </p:txBody>
      </p:sp>
      <p:pic>
        <p:nvPicPr>
          <p:cNvPr id="7" name="Graphic 6" descr="CRM Customer Insights App">
            <a:extLst>
              <a:ext uri="{FF2B5EF4-FFF2-40B4-BE49-F238E27FC236}">
                <a16:creationId xmlns:a16="http://schemas.microsoft.com/office/drawing/2014/main" id="{6D5CA5B4-89EF-50DF-209A-1F51E80CF5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394" y="1224619"/>
            <a:ext cx="4088720" cy="4088720"/>
          </a:xfrm>
          <a:prstGeom prst="rect">
            <a:avLst/>
          </a:prstGeom>
        </p:spPr>
      </p:pic>
      <p:cxnSp>
        <p:nvCxnSpPr>
          <p:cNvPr id="12" name="Straight Connector 1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12795" y="2198914"/>
            <a:ext cx="4141348" cy="3670180"/>
          </a:xfrm>
        </p:spPr>
        <p:txBody>
          <a:bodyPr>
            <a:noAutofit/>
          </a:bodyPr>
          <a:lstStyle/>
          <a:p>
            <a:pPr marL="57150" indent="0">
              <a:buNone/>
            </a:pPr>
            <a:r>
              <a:rPr lang="en-US" sz="1600" dirty="0"/>
              <a:t>Food Services provides meals primarily to the students. </a:t>
            </a:r>
          </a:p>
          <a:p>
            <a:pPr lvl="1">
              <a:buFont typeface="Wingdings" panose="05000000000000000000" pitchFamily="2" charset="2"/>
              <a:buChar char="Ø"/>
            </a:pPr>
            <a:r>
              <a:rPr lang="en-US" sz="1600" dirty="0"/>
              <a:t>The students are our most important clients, but many times we as employees overlook this.</a:t>
            </a:r>
          </a:p>
          <a:p>
            <a:pPr marL="57150" indent="0">
              <a:buNone/>
            </a:pPr>
            <a:r>
              <a:rPr lang="en-US" sz="1600" dirty="0"/>
              <a:t>The cafeteria can be hectic, noisy, and at times there is a need to deal with dissatisfied student customers which can be stressful and challenging.</a:t>
            </a:r>
          </a:p>
          <a:p>
            <a:pPr lvl="1">
              <a:buFont typeface="Wingdings" panose="05000000000000000000" pitchFamily="2" charset="2"/>
              <a:buChar char="Ø"/>
            </a:pPr>
            <a:r>
              <a:rPr lang="en-US" sz="1600" dirty="0"/>
              <a:t>Food Services Employees must always:</a:t>
            </a:r>
          </a:p>
          <a:p>
            <a:pPr lvl="2">
              <a:buFont typeface="Arial" panose="020B0604020202020204" pitchFamily="34" charset="0"/>
              <a:buChar char="•"/>
            </a:pPr>
            <a:r>
              <a:rPr lang="en-US" sz="1600" dirty="0"/>
              <a:t>Keep their composure</a:t>
            </a:r>
          </a:p>
          <a:p>
            <a:pPr lvl="2">
              <a:buFont typeface="Arial" panose="020B0604020202020204" pitchFamily="34" charset="0"/>
              <a:buChar char="•"/>
            </a:pPr>
            <a:r>
              <a:rPr lang="en-US" sz="1600" dirty="0"/>
              <a:t>Refrain from getting into an argument or becoming physical with a student</a:t>
            </a:r>
          </a:p>
          <a:p>
            <a:pPr marL="914400" lvl="2" indent="0">
              <a:buNone/>
            </a:pPr>
            <a:endParaRPr lang="en-US" sz="1600" dirty="0"/>
          </a:p>
          <a:p>
            <a:pPr marL="457200" lvl="1" indent="0">
              <a:buNone/>
            </a:pPr>
            <a:endParaRPr lang="en-US" sz="1600" dirty="0"/>
          </a:p>
          <a:p>
            <a:pPr lvl="2">
              <a:buFont typeface="Arial" panose="020B0604020202020204" pitchFamily="34" charset="0"/>
              <a:buChar char="•"/>
            </a:pPr>
            <a:endParaRPr lang="en-US" sz="1600" dirty="0"/>
          </a:p>
          <a:p>
            <a:pPr marL="57150" indent="0">
              <a:buNone/>
            </a:pPr>
            <a:endParaRPr lang="en-US" sz="1600" dirty="0"/>
          </a:p>
          <a:p>
            <a:pPr marL="457200" lvl="1" indent="0">
              <a:buNone/>
            </a:pPr>
            <a:endParaRPr lang="en-US" sz="1600" dirty="0"/>
          </a:p>
          <a:p>
            <a:pPr lvl="1">
              <a:buFont typeface="Wingdings" panose="05000000000000000000" pitchFamily="2" charset="2"/>
              <a:buChar char="Ø"/>
            </a:pPr>
            <a:endParaRPr lang="en-US" sz="1600" dirty="0"/>
          </a:p>
          <a:p>
            <a:pPr lvl="1">
              <a:buFont typeface="Wingdings" panose="05000000000000000000" pitchFamily="2" charset="2"/>
              <a:buChar char="Ø"/>
            </a:pPr>
            <a:endParaRPr lang="en-US" sz="1600" dirty="0"/>
          </a:p>
          <a:p>
            <a:pPr marL="914400" lvl="2" indent="0">
              <a:buNone/>
            </a:pPr>
            <a:endParaRPr lang="en-US" sz="1600" dirty="0"/>
          </a:p>
          <a:p>
            <a:pPr lvl="1">
              <a:buFont typeface="Wingdings" panose="05000000000000000000" pitchFamily="2" charset="2"/>
              <a:buChar char="Ø"/>
            </a:pPr>
            <a:endParaRPr lang="en-US" sz="1600" dirty="0"/>
          </a:p>
          <a:p>
            <a:pPr marL="57150" indent="0">
              <a:buNone/>
            </a:pPr>
            <a:r>
              <a:rPr lang="en-US" sz="1600" dirty="0"/>
              <a:t> </a:t>
            </a:r>
          </a:p>
          <a:p>
            <a:pPr marL="0" indent="0">
              <a:buNone/>
            </a:pPr>
            <a:r>
              <a:rPr lang="en-US" sz="1600" dirty="0"/>
              <a:t>  </a:t>
            </a:r>
          </a:p>
          <a:p>
            <a:pPr marL="0" indent="0">
              <a:buNone/>
            </a:pPr>
            <a:r>
              <a:rPr lang="en-US" sz="1600" dirty="0"/>
              <a:t>  </a:t>
            </a:r>
          </a:p>
        </p:txBody>
      </p:sp>
      <p:sp>
        <p:nvSpPr>
          <p:cNvPr id="14" name="Rectangle 13">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91428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Shove Students Into A Line</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4" y="1591294"/>
            <a:ext cx="4530629" cy="4560124"/>
          </a:xfrm>
          <a:ln>
            <a:solidFill>
              <a:srgbClr val="000000"/>
            </a:solidFill>
          </a:ln>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200876"/>
            </a:xfrm>
            <a:prstGeom prst="rect">
              <a:avLst/>
            </a:prstGeom>
            <a:noFill/>
          </p:spPr>
          <p:txBody>
            <a:bodyPr wrap="square" rtlCol="0">
              <a:spAutoFit/>
            </a:bodyPr>
            <a:lstStyle/>
            <a:p>
              <a:r>
                <a:rPr lang="en-US" sz="2400" dirty="0">
                  <a:solidFill>
                    <a:srgbClr val="000000"/>
                  </a:solidFill>
                </a:rPr>
                <a:t>Push the students in a line and yell, “stop acting like animal, you kids belong in the zoo!”</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2661730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t>Incorrect</a:t>
            </a:r>
          </a:p>
        </p:txBody>
      </p:sp>
      <p:sp>
        <p:nvSpPr>
          <p:cNvPr id="3" name="Content Placeholder 2"/>
          <p:cNvSpPr>
            <a:spLocks noGrp="1"/>
          </p:cNvSpPr>
          <p:nvPr>
            <p:ph idx="1"/>
          </p:nvPr>
        </p:nvSpPr>
        <p:spPr>
          <a:xfrm>
            <a:off x="908463" y="1600200"/>
            <a:ext cx="7306390"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either indirectly or in the presence of any student.</a:t>
            </a:r>
          </a:p>
          <a:p>
            <a:pPr marL="0" indent="0">
              <a:buNone/>
            </a:pPr>
            <a:r>
              <a:rPr lang="en-US" sz="2600" dirty="0">
                <a:solidFill>
                  <a:srgbClr val="000000"/>
                </a:solidFill>
              </a:rPr>
              <a:t>OR</a:t>
            </a:r>
          </a:p>
          <a:p>
            <a:pPr marL="0" indent="0">
              <a:buNone/>
            </a:pPr>
            <a:r>
              <a:rPr lang="en-US" sz="2600" dirty="0">
                <a:solidFill>
                  <a:srgbClr val="000000"/>
                </a:solidFill>
              </a:rPr>
              <a:t>Touch or have physical contact with any student.</a:t>
            </a: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6"/>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3930762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08464" y="1600200"/>
            <a:ext cx="7292108"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either indirectly or in the presence of any student.</a:t>
            </a:r>
          </a:p>
          <a:p>
            <a:pPr marL="0" indent="0">
              <a:buNone/>
            </a:pPr>
            <a:r>
              <a:rPr lang="en-US" sz="2600" dirty="0">
                <a:solidFill>
                  <a:srgbClr val="000000"/>
                </a:solidFill>
              </a:rPr>
              <a:t>OR</a:t>
            </a:r>
          </a:p>
          <a:p>
            <a:pPr marL="0" indent="0">
              <a:buNone/>
            </a:pPr>
            <a:r>
              <a:rPr lang="en-US" sz="2600" dirty="0">
                <a:solidFill>
                  <a:srgbClr val="000000"/>
                </a:solidFill>
              </a:rPr>
              <a:t>Touch or have physical contact with any student.</a:t>
            </a: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9"/>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397" cy="6858594"/>
          </a:xfrm>
          <a:prstGeom prst="rect">
            <a:avLst/>
          </a:prstGeom>
        </p:spPr>
      </p:pic>
    </p:spTree>
    <p:extLst>
      <p:ext uri="{BB962C8B-B14F-4D97-AF65-F5344CB8AC3E}">
        <p14:creationId xmlns:p14="http://schemas.microsoft.com/office/powerpoint/2010/main" val="4166366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Call For Support</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4" y="1615043"/>
            <a:ext cx="4560126" cy="4583875"/>
          </a:xfrm>
          <a:ln>
            <a:solidFill>
              <a:srgbClr val="000000"/>
            </a:solidFill>
          </a:ln>
        </p:spPr>
      </p:pic>
      <p:grpSp>
        <p:nvGrpSpPr>
          <p:cNvPr id="4" name="Group 3"/>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200876"/>
            </a:xfrm>
            <a:prstGeom prst="rect">
              <a:avLst/>
            </a:prstGeom>
            <a:noFill/>
          </p:spPr>
          <p:txBody>
            <a:bodyPr wrap="square" rtlCol="0">
              <a:spAutoFit/>
            </a:bodyPr>
            <a:lstStyle/>
            <a:p>
              <a:r>
                <a:rPr lang="en-US" sz="2400" dirty="0">
                  <a:solidFill>
                    <a:srgbClr val="000000"/>
                  </a:solidFill>
                </a:rPr>
                <a:t>Immediately call supervision or administration to handle the situation.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76403783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1" y="274638"/>
            <a:ext cx="7778338" cy="1143000"/>
          </a:xfrm>
        </p:spPr>
        <p:txBody>
          <a:bodyPr/>
          <a:lstStyle/>
          <a:p>
            <a:pPr algn="l"/>
            <a:r>
              <a:rPr lang="en-US" sz="4000" b="1" dirty="0"/>
              <a:t>Correct</a:t>
            </a:r>
          </a:p>
        </p:txBody>
      </p:sp>
      <p:sp>
        <p:nvSpPr>
          <p:cNvPr id="3" name="Content Placeholder 2"/>
          <p:cNvSpPr>
            <a:spLocks noGrp="1"/>
          </p:cNvSpPr>
          <p:nvPr>
            <p:ph idx="1"/>
          </p:nvPr>
        </p:nvSpPr>
        <p:spPr>
          <a:xfrm>
            <a:off x="908463" y="1600200"/>
            <a:ext cx="7321138" cy="4525963"/>
          </a:xfrm>
        </p:spPr>
        <p:txBody>
          <a:bodyPr/>
          <a:lstStyle/>
          <a:p>
            <a:pPr marL="0" indent="0">
              <a:buNone/>
            </a:pPr>
            <a:r>
              <a:rPr lang="en-US" sz="2600" dirty="0">
                <a:solidFill>
                  <a:srgbClr val="000000"/>
                </a:solidFill>
              </a:rPr>
              <a:t>Immediately locate/call supervision or administration to take control of the situation.</a:t>
            </a:r>
          </a:p>
          <a:p>
            <a:pPr marL="0" indent="0">
              <a:buNone/>
            </a:pPr>
            <a:endParaRPr lang="en-US" sz="600" dirty="0">
              <a:solidFill>
                <a:srgbClr val="000000"/>
              </a:solidFill>
            </a:endParaRPr>
          </a:p>
          <a:p>
            <a:pPr marL="0" indent="0">
              <a:buNone/>
            </a:pPr>
            <a:r>
              <a:rPr lang="en-US" sz="2600" dirty="0">
                <a:solidFill>
                  <a:srgbClr val="000000"/>
                </a:solidFill>
              </a:rPr>
              <a:t>Manager must always be present during lunch service to assist with keeping students in line.</a:t>
            </a:r>
          </a:p>
          <a:p>
            <a:pPr marL="0" indent="0">
              <a:buNone/>
            </a:pPr>
            <a:endParaRPr lang="en-US" sz="600" dirty="0">
              <a:solidFill>
                <a:srgbClr val="000000"/>
              </a:solidFill>
            </a:endParaRPr>
          </a:p>
          <a:p>
            <a:pPr marL="0" indent="0">
              <a:buNone/>
            </a:pPr>
            <a:r>
              <a:rPr lang="en-US" sz="2600" dirty="0">
                <a:solidFill>
                  <a:srgbClr val="000000"/>
                </a:solidFill>
              </a:rPr>
              <a:t>If keeping students in line is a frequent issue the FSM must seek assistance from the principal and notify the AFSS.</a:t>
            </a: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1"/>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297"/>
            <a:ext cx="9144396" cy="6858594"/>
          </a:xfrm>
          <a:prstGeom prst="rect">
            <a:avLst/>
          </a:prstGeom>
        </p:spPr>
      </p:pic>
    </p:spTree>
    <p:extLst>
      <p:ext uri="{BB962C8B-B14F-4D97-AF65-F5344CB8AC3E}">
        <p14:creationId xmlns:p14="http://schemas.microsoft.com/office/powerpoint/2010/main" val="3989075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FF0000"/>
                </a:solidFill>
              </a:rPr>
              <a:t>Incorrect</a:t>
            </a:r>
          </a:p>
        </p:txBody>
      </p:sp>
      <p:sp>
        <p:nvSpPr>
          <p:cNvPr id="3" name="Content Placeholder 2"/>
          <p:cNvSpPr>
            <a:spLocks noGrp="1"/>
          </p:cNvSpPr>
          <p:nvPr>
            <p:ph idx="1"/>
          </p:nvPr>
        </p:nvSpPr>
        <p:spPr>
          <a:xfrm>
            <a:off x="908463" y="1600200"/>
            <a:ext cx="7306390" cy="4525963"/>
          </a:xfrm>
        </p:spPr>
        <p:txBody>
          <a:bodyPr/>
          <a:lstStyle/>
          <a:p>
            <a:pPr marL="0" indent="0">
              <a:buNone/>
            </a:pPr>
            <a:r>
              <a:rPr lang="en-US" sz="2600" dirty="0">
                <a:solidFill>
                  <a:srgbClr val="000000"/>
                </a:solidFill>
              </a:rPr>
              <a:t>Food Services Employees MAY NOT engage in any behaviors, either directly or indirectly with a student(s)  or in the presence of a student(s), that are unprofessional , unethical, illegal, immoral, or exploitative.</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5"/>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2636660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Scenario 7 – Student Throws Food</a:t>
            </a:r>
          </a:p>
        </p:txBody>
      </p:sp>
      <p:sp>
        <p:nvSpPr>
          <p:cNvPr id="3" name="Content Placeholder 2"/>
          <p:cNvSpPr>
            <a:spLocks noGrp="1"/>
          </p:cNvSpPr>
          <p:nvPr>
            <p:ph idx="1"/>
          </p:nvPr>
        </p:nvSpPr>
        <p:spPr>
          <a:xfrm>
            <a:off x="926274" y="1404837"/>
            <a:ext cx="7588334" cy="4525963"/>
          </a:xfrm>
        </p:spPr>
        <p:txBody>
          <a:bodyPr/>
          <a:lstStyle/>
          <a:p>
            <a:pPr marL="0" indent="0">
              <a:buNone/>
            </a:pPr>
            <a:r>
              <a:rPr lang="en-US" sz="2600" dirty="0">
                <a:solidFill>
                  <a:srgbClr val="000000"/>
                </a:solidFill>
              </a:rPr>
              <a:t>A student selects a non reimbursable meal. The employee instructs the student to select a vegetable or fruit. The student grabs the baby carrot and says “are you happy now, </a:t>
            </a:r>
            <a:r>
              <a:rPr lang="en-US" sz="2600" dirty="0" err="1">
                <a:solidFill>
                  <a:srgbClr val="000000"/>
                </a:solidFill>
              </a:rPr>
              <a:t>a__hole</a:t>
            </a:r>
            <a:r>
              <a:rPr lang="en-US" sz="2600" dirty="0">
                <a:solidFill>
                  <a:srgbClr val="000000"/>
                </a:solidFill>
              </a:rPr>
              <a:t>!” and throws the carrots at the employee.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4117" y="3614057"/>
            <a:ext cx="2615766" cy="2647324"/>
          </a:xfrm>
          <a:prstGeom prst="rect">
            <a:avLst/>
          </a:prstGeom>
          <a:ln>
            <a:solidFill>
              <a:srgbClr val="000000"/>
            </a:solidFill>
          </a:ln>
        </p:spPr>
      </p:pic>
    </p:spTree>
    <p:extLst>
      <p:ext uri="{BB962C8B-B14F-4D97-AF65-F5344CB8AC3E}">
        <p14:creationId xmlns:p14="http://schemas.microsoft.com/office/powerpoint/2010/main" val="4110390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Employee Throws Food At Student</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6274" y="1591294"/>
            <a:ext cx="4536376" cy="4595750"/>
          </a:xfrm>
          <a:ln>
            <a:solidFill>
              <a:srgbClr val="000000"/>
            </a:solidFill>
          </a:ln>
        </p:spPr>
      </p:pic>
      <p:grpSp>
        <p:nvGrpSpPr>
          <p:cNvPr id="8" name="Group 7"/>
          <p:cNvGrpSpPr/>
          <p:nvPr/>
        </p:nvGrpSpPr>
        <p:grpSpPr>
          <a:xfrm>
            <a:off x="5597611" y="1600199"/>
            <a:ext cx="2718486" cy="4379772"/>
            <a:chOff x="5597611" y="1600199"/>
            <a:chExt cx="2718486" cy="4379772"/>
          </a:xfrm>
        </p:grpSpPr>
        <p:sp>
          <p:nvSpPr>
            <p:cNvPr id="9" name="TextBox 8"/>
            <p:cNvSpPr txBox="1"/>
            <p:nvPr/>
          </p:nvSpPr>
          <p:spPr>
            <a:xfrm>
              <a:off x="5597611" y="1600199"/>
              <a:ext cx="2718486" cy="3200876"/>
            </a:xfrm>
            <a:prstGeom prst="rect">
              <a:avLst/>
            </a:prstGeom>
            <a:noFill/>
          </p:spPr>
          <p:txBody>
            <a:bodyPr wrap="square" rtlCol="0">
              <a:spAutoFit/>
            </a:bodyPr>
            <a:lstStyle/>
            <a:p>
              <a:r>
                <a:rPr lang="en-US" sz="2400" dirty="0">
                  <a:solidFill>
                    <a:srgbClr val="000000"/>
                  </a:solidFill>
                </a:rPr>
                <a:t>The employee picks up another bag of baby carrots and throws the carrots at the student.</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10" name="Group 9"/>
            <p:cNvGrpSpPr/>
            <p:nvPr/>
          </p:nvGrpSpPr>
          <p:grpSpPr>
            <a:xfrm>
              <a:off x="5737542" y="5186772"/>
              <a:ext cx="2298461" cy="793199"/>
              <a:chOff x="5737542" y="5186772"/>
              <a:chExt cx="2298461" cy="793199"/>
            </a:xfrm>
          </p:grpSpPr>
          <p:sp>
            <p:nvSpPr>
              <p:cNvPr id="11" name="Rounded Rectangle 10">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12" name="Rounded Rectangle 11">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247058148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b="1" dirty="0"/>
              <a:t>Incorrect</a:t>
            </a:r>
          </a:p>
        </p:txBody>
      </p:sp>
      <p:sp>
        <p:nvSpPr>
          <p:cNvPr id="3" name="Content Placeholder 2"/>
          <p:cNvSpPr>
            <a:spLocks noGrp="1"/>
          </p:cNvSpPr>
          <p:nvPr>
            <p:ph idx="1"/>
          </p:nvPr>
        </p:nvSpPr>
        <p:spPr>
          <a:xfrm>
            <a:off x="914400" y="1600200"/>
            <a:ext cx="7286171" cy="4525963"/>
          </a:xfrm>
        </p:spPr>
        <p:txBody>
          <a:bodyPr/>
          <a:lstStyle/>
          <a:p>
            <a:pPr marL="0" indent="0">
              <a:buNone/>
            </a:pPr>
            <a:r>
              <a:rPr lang="en-US" sz="2600" dirty="0">
                <a:solidFill>
                  <a:srgbClr val="000000"/>
                </a:solidFill>
              </a:rPr>
              <a:t>Food Services Employees MAY NOT engage in any behaviors, either directly or indirectly with a student(s)  or in the presence of a student(s), that are unprofessional, unethical, illegal, immoral, or exploitative.</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45725"/>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0"/>
            <a:ext cx="9144396" cy="6858000"/>
          </a:xfrm>
          <a:prstGeom prst="rect">
            <a:avLst/>
          </a:prstGeom>
        </p:spPr>
      </p:pic>
    </p:spTree>
    <p:extLst>
      <p:ext uri="{BB962C8B-B14F-4D97-AF65-F5344CB8AC3E}">
        <p14:creationId xmlns:p14="http://schemas.microsoft.com/office/powerpoint/2010/main" val="356380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solidFill>
                  <a:srgbClr val="FF0000"/>
                </a:solidFill>
              </a:rPr>
              <a:t>Correct</a:t>
            </a:r>
          </a:p>
        </p:txBody>
      </p:sp>
      <p:sp>
        <p:nvSpPr>
          <p:cNvPr id="5" name="Content Placeholder 4"/>
          <p:cNvSpPr>
            <a:spLocks noGrp="1"/>
          </p:cNvSpPr>
          <p:nvPr>
            <p:ph idx="1"/>
          </p:nvPr>
        </p:nvSpPr>
        <p:spPr>
          <a:xfrm>
            <a:off x="914400" y="1600200"/>
            <a:ext cx="7300686" cy="4525963"/>
          </a:xfrm>
        </p:spPr>
        <p:txBody>
          <a:bodyPr/>
          <a:lstStyle/>
          <a:p>
            <a:pPr marL="0" indent="0">
              <a:buNone/>
            </a:pPr>
            <a:r>
              <a:rPr lang="en-US" sz="2600" dirty="0">
                <a:solidFill>
                  <a:srgbClr val="000000"/>
                </a:solidFill>
              </a:rPr>
              <a:t>Food Services Employees MAY NOT engage in any behaviors, either directly or indirectly with a student(s)  or in the presence of a student(s), that are unprofessional, unethical, illegal, immoral, or exploitative.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3"/>
            <a:ext cx="2621507" cy="2231329"/>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1"/>
            <a:ext cx="9144396" cy="6858296"/>
          </a:xfrm>
          <a:prstGeom prst="rect">
            <a:avLst/>
          </a:prstGeom>
        </p:spPr>
      </p:pic>
    </p:spTree>
    <p:extLst>
      <p:ext uri="{BB962C8B-B14F-4D97-AF65-F5344CB8AC3E}">
        <p14:creationId xmlns:p14="http://schemas.microsoft.com/office/powerpoint/2010/main" val="40701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369277" y="605896"/>
            <a:ext cx="2313633" cy="5646208"/>
          </a:xfrm>
        </p:spPr>
        <p:txBody>
          <a:bodyPr anchor="ctr">
            <a:normAutofit/>
          </a:bodyPr>
          <a:lstStyle/>
          <a:p>
            <a:r>
              <a:rPr lang="en-US" sz="3100" b="1">
                <a:solidFill>
                  <a:srgbClr val="FFFFFF"/>
                </a:solidFill>
              </a:rPr>
              <a:t>Dissatisfied Students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3556512" y="1212474"/>
            <a:ext cx="4810247" cy="5646208"/>
          </a:xfrm>
        </p:spPr>
        <p:txBody>
          <a:bodyPr anchor="ctr">
            <a:noAutofit/>
          </a:bodyPr>
          <a:lstStyle/>
          <a:p>
            <a:pPr marL="57150" indent="0">
              <a:buNone/>
            </a:pPr>
            <a:r>
              <a:rPr lang="en-US" sz="1600" dirty="0"/>
              <a:t>When dealing with dissatisfied customers practice the following:</a:t>
            </a:r>
          </a:p>
          <a:p>
            <a:pPr marL="57150" indent="0">
              <a:buNone/>
            </a:pPr>
            <a:endParaRPr lang="en-US" sz="1600" dirty="0"/>
          </a:p>
          <a:p>
            <a:pPr marL="457200" lvl="1" indent="0">
              <a:buNone/>
            </a:pPr>
            <a:endParaRPr lang="en-US" sz="1600" dirty="0"/>
          </a:p>
          <a:p>
            <a:pPr marL="914400" lvl="3" indent="-285750">
              <a:spcBef>
                <a:spcPts val="0"/>
              </a:spcBef>
              <a:buFont typeface="Wingdings" panose="05000000000000000000" pitchFamily="2" charset="2"/>
              <a:buChar char="Ø"/>
            </a:pPr>
            <a:r>
              <a:rPr lang="en-US" sz="1600" dirty="0"/>
              <a:t>Be a good listener</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Empathize with the customer</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Other people are watching the interaction</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Speak slowly and lower your voice</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Apologize</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Notify your supervisor</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Offer a solution and end on a positive note</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Know when enough is enough</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Set aside your ego</a:t>
            </a:r>
          </a:p>
          <a:p>
            <a:pPr marL="628650" lvl="3" indent="0">
              <a:spcBef>
                <a:spcPts val="0"/>
              </a:spcBef>
              <a:buNone/>
            </a:pPr>
            <a:endParaRPr lang="en-US" sz="1600" dirty="0"/>
          </a:p>
          <a:p>
            <a:pPr marL="914400" lvl="3" indent="-285750">
              <a:spcBef>
                <a:spcPts val="0"/>
              </a:spcBef>
              <a:buFont typeface="Wingdings" panose="05000000000000000000" pitchFamily="2" charset="2"/>
              <a:buChar char="Ø"/>
            </a:pPr>
            <a:r>
              <a:rPr lang="en-US" sz="1600" dirty="0"/>
              <a:t>Do not take complaints personally</a:t>
            </a:r>
          </a:p>
          <a:p>
            <a:pPr lvl="1">
              <a:buFont typeface="Wingdings" panose="05000000000000000000" pitchFamily="2" charset="2"/>
              <a:buChar char="Ø"/>
            </a:pPr>
            <a:endParaRPr lang="en-US" sz="1600" dirty="0"/>
          </a:p>
          <a:p>
            <a:pPr lvl="1">
              <a:buFont typeface="Wingdings" panose="05000000000000000000" pitchFamily="2" charset="2"/>
              <a:buChar char="Ø"/>
            </a:pPr>
            <a:endParaRPr lang="en-US" sz="1600" dirty="0"/>
          </a:p>
          <a:p>
            <a:pPr lvl="1">
              <a:buFont typeface="Wingdings" panose="05000000000000000000" pitchFamily="2" charset="2"/>
              <a:buChar char="Ø"/>
            </a:pPr>
            <a:endParaRPr lang="en-US" sz="1600" dirty="0"/>
          </a:p>
          <a:p>
            <a:pPr lvl="1">
              <a:buFont typeface="Wingdings" panose="05000000000000000000" pitchFamily="2" charset="2"/>
              <a:buChar char="Ø"/>
            </a:pPr>
            <a:endParaRPr lang="en-US" sz="1600" dirty="0"/>
          </a:p>
          <a:p>
            <a:pPr marL="914400" lvl="2" indent="0">
              <a:buNone/>
            </a:pPr>
            <a:endParaRPr lang="en-US" sz="1600" dirty="0"/>
          </a:p>
          <a:p>
            <a:pPr lvl="1">
              <a:buFont typeface="Wingdings" panose="05000000000000000000" pitchFamily="2" charset="2"/>
              <a:buChar char="Ø"/>
            </a:pPr>
            <a:endParaRPr lang="en-US" sz="1600" dirty="0"/>
          </a:p>
          <a:p>
            <a:pPr marL="57150" indent="0">
              <a:buNone/>
            </a:pPr>
            <a:r>
              <a:rPr lang="en-US" sz="1600" dirty="0"/>
              <a:t> </a:t>
            </a:r>
          </a:p>
          <a:p>
            <a:pPr marL="0" indent="0">
              <a:buNone/>
            </a:pPr>
            <a:r>
              <a:rPr lang="en-US" sz="1600" dirty="0"/>
              <a:t>  </a:t>
            </a:r>
          </a:p>
          <a:p>
            <a:pPr marL="0" indent="0">
              <a:buNone/>
            </a:pPr>
            <a:r>
              <a:rPr lang="en-US" sz="1600" dirty="0"/>
              <a:t>  </a:t>
            </a:r>
          </a:p>
        </p:txBody>
      </p:sp>
    </p:spTree>
    <p:extLst>
      <p:ext uri="{BB962C8B-B14F-4D97-AF65-F5344CB8AC3E}">
        <p14:creationId xmlns:p14="http://schemas.microsoft.com/office/powerpoint/2010/main" val="30245726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Attack The Student</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88228" y="1591294"/>
            <a:ext cx="4609383" cy="4572000"/>
          </a:xfrm>
          <a:ln>
            <a:solidFill>
              <a:srgbClr val="000000"/>
            </a:solidFill>
          </a:ln>
        </p:spPr>
      </p:pic>
      <p:grpSp>
        <p:nvGrpSpPr>
          <p:cNvPr id="8" name="Group 7"/>
          <p:cNvGrpSpPr/>
          <p:nvPr/>
        </p:nvGrpSpPr>
        <p:grpSpPr>
          <a:xfrm>
            <a:off x="5597611" y="1600199"/>
            <a:ext cx="2718486" cy="4379772"/>
            <a:chOff x="5597611" y="1600199"/>
            <a:chExt cx="2718486" cy="4379772"/>
          </a:xfrm>
        </p:grpSpPr>
        <p:sp>
          <p:nvSpPr>
            <p:cNvPr id="9" name="TextBox 8"/>
            <p:cNvSpPr txBox="1"/>
            <p:nvPr/>
          </p:nvSpPr>
          <p:spPr>
            <a:xfrm>
              <a:off x="5597611" y="1600199"/>
              <a:ext cx="2718486" cy="2831544"/>
            </a:xfrm>
            <a:prstGeom prst="rect">
              <a:avLst/>
            </a:prstGeom>
            <a:noFill/>
          </p:spPr>
          <p:txBody>
            <a:bodyPr wrap="square" rtlCol="0">
              <a:spAutoFit/>
            </a:bodyPr>
            <a:lstStyle/>
            <a:p>
              <a:r>
                <a:rPr lang="en-US" sz="2400" dirty="0">
                  <a:solidFill>
                    <a:srgbClr val="000000"/>
                  </a:solidFill>
                </a:rPr>
                <a:t>Grab and shake the student by the arms and scream “do not throw food at me”!</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10" name="Group 9"/>
            <p:cNvGrpSpPr/>
            <p:nvPr/>
          </p:nvGrpSpPr>
          <p:grpSpPr>
            <a:xfrm>
              <a:off x="5737542" y="5186772"/>
              <a:ext cx="2298461" cy="793199"/>
              <a:chOff x="5737542" y="5186772"/>
              <a:chExt cx="2298461" cy="793199"/>
            </a:xfrm>
          </p:grpSpPr>
          <p:sp>
            <p:nvSpPr>
              <p:cNvPr id="11" name="Rounded Rectangle 10">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12" name="Rounded Rectangle 11">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199797563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t>Incorrect</a:t>
            </a:r>
          </a:p>
        </p:txBody>
      </p:sp>
      <p:sp>
        <p:nvSpPr>
          <p:cNvPr id="3" name="Content Placeholder 2"/>
          <p:cNvSpPr>
            <a:spLocks noGrp="1"/>
          </p:cNvSpPr>
          <p:nvPr>
            <p:ph idx="1"/>
          </p:nvPr>
        </p:nvSpPr>
        <p:spPr>
          <a:xfrm>
            <a:off x="914400" y="1600200"/>
            <a:ext cx="7315200" cy="4525963"/>
          </a:xfrm>
        </p:spPr>
        <p:txBody>
          <a:bodyPr/>
          <a:lstStyle/>
          <a:p>
            <a:pPr marL="0" indent="0">
              <a:buNone/>
            </a:pPr>
            <a:r>
              <a:rPr lang="en-US" sz="2600" dirty="0">
                <a:solidFill>
                  <a:srgbClr val="000000"/>
                </a:solidFill>
              </a:rPr>
              <a:t>Food Services Employees may not touch, have physical contact, or yell at any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3"/>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4832"/>
            <a:ext cx="9144396" cy="6858594"/>
          </a:xfrm>
          <a:prstGeom prst="rect">
            <a:avLst/>
          </a:prstGeom>
        </p:spPr>
      </p:pic>
    </p:spTree>
    <p:extLst>
      <p:ext uri="{BB962C8B-B14F-4D97-AF65-F5344CB8AC3E}">
        <p14:creationId xmlns:p14="http://schemas.microsoft.com/office/powerpoint/2010/main" val="27142985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solidFill>
                  <a:srgbClr val="FF0000"/>
                </a:solidFill>
              </a:rPr>
              <a:t>Correct</a:t>
            </a:r>
          </a:p>
        </p:txBody>
      </p:sp>
      <p:sp>
        <p:nvSpPr>
          <p:cNvPr id="5" name="Content Placeholder 4"/>
          <p:cNvSpPr>
            <a:spLocks noGrp="1"/>
          </p:cNvSpPr>
          <p:nvPr>
            <p:ph idx="1"/>
          </p:nvPr>
        </p:nvSpPr>
        <p:spPr>
          <a:xfrm>
            <a:off x="914400" y="1600200"/>
            <a:ext cx="7772400" cy="4525963"/>
          </a:xfrm>
        </p:spPr>
        <p:txBody>
          <a:bodyPr/>
          <a:lstStyle/>
          <a:p>
            <a:pPr marL="0" indent="0">
              <a:buNone/>
            </a:pPr>
            <a:r>
              <a:rPr lang="en-US" sz="2600" dirty="0">
                <a:solidFill>
                  <a:srgbClr val="000000"/>
                </a:solidFill>
              </a:rPr>
              <a:t>Food Services Employees may not touch, have physical contact, or yell at any student.</a:t>
            </a:r>
          </a:p>
          <a:p>
            <a:pPr marL="0" indent="0">
              <a:buNone/>
            </a:pPr>
            <a:endParaRPr lang="en-US" sz="2600" dirty="0">
              <a:solidFill>
                <a:srgbClr val="000000"/>
              </a:solidFill>
            </a:endParaRPr>
          </a:p>
          <a:p>
            <a:pPr marL="0" indent="0">
              <a:buNone/>
            </a:pPr>
            <a:endParaRPr lang="en-US" sz="2600" dirty="0">
              <a:solidFill>
                <a:srgbClr val="000000"/>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71979"/>
            <a:ext cx="2621507" cy="2231329"/>
          </a:xfrm>
          <a:prstGeom prst="rect">
            <a:avLst/>
          </a:prstGeom>
        </p:spPr>
      </p:pic>
      <p:pic>
        <p:nvPicPr>
          <p:cNvPr id="4" name="Picture 3">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 y="27432"/>
            <a:ext cx="9144793" cy="6858594"/>
          </a:xfrm>
          <a:prstGeom prst="rect">
            <a:avLst/>
          </a:prstGeom>
        </p:spPr>
      </p:pic>
    </p:spTree>
    <p:extLst>
      <p:ext uri="{BB962C8B-B14F-4D97-AF65-F5344CB8AC3E}">
        <p14:creationId xmlns:p14="http://schemas.microsoft.com/office/powerpoint/2010/main" val="4114940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49" y="274638"/>
            <a:ext cx="7760525" cy="1143000"/>
          </a:xfrm>
        </p:spPr>
        <p:txBody>
          <a:bodyPr/>
          <a:lstStyle/>
          <a:p>
            <a:pPr algn="l"/>
            <a:r>
              <a:rPr lang="en-US" sz="4000" b="1" dirty="0">
                <a:solidFill>
                  <a:srgbClr val="000000"/>
                </a:solidFill>
              </a:rPr>
              <a:t>Report The Incident</a:t>
            </a:r>
          </a:p>
        </p:txBody>
      </p:sp>
      <p:pic>
        <p:nvPicPr>
          <p:cNvPr id="9" name="Content Placeholder 8"/>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32220" y="1615044"/>
            <a:ext cx="4530429" cy="4512624"/>
          </a:xfrm>
        </p:spPr>
      </p:pic>
      <p:grpSp>
        <p:nvGrpSpPr>
          <p:cNvPr id="7" name="Group 6"/>
          <p:cNvGrpSpPr/>
          <p:nvPr/>
        </p:nvGrpSpPr>
        <p:grpSpPr>
          <a:xfrm>
            <a:off x="5597611" y="1600199"/>
            <a:ext cx="2718486" cy="4379772"/>
            <a:chOff x="5597611" y="1600199"/>
            <a:chExt cx="2718486" cy="4379772"/>
          </a:xfrm>
        </p:grpSpPr>
        <p:sp>
          <p:nvSpPr>
            <p:cNvPr id="8" name="TextBox 7"/>
            <p:cNvSpPr txBox="1"/>
            <p:nvPr/>
          </p:nvSpPr>
          <p:spPr>
            <a:xfrm>
              <a:off x="5597611" y="1600199"/>
              <a:ext cx="2718486" cy="3200876"/>
            </a:xfrm>
            <a:prstGeom prst="rect">
              <a:avLst/>
            </a:prstGeom>
            <a:noFill/>
          </p:spPr>
          <p:txBody>
            <a:bodyPr wrap="square" rtlCol="0">
              <a:spAutoFit/>
            </a:bodyPr>
            <a:lstStyle/>
            <a:p>
              <a:r>
                <a:rPr lang="en-US" sz="2400" dirty="0">
                  <a:solidFill>
                    <a:srgbClr val="000000"/>
                  </a:solidFill>
                </a:rPr>
                <a:t>Immediately call supervision or an administrator to handle the situation.</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10" name="Group 9"/>
            <p:cNvGrpSpPr/>
            <p:nvPr/>
          </p:nvGrpSpPr>
          <p:grpSpPr>
            <a:xfrm>
              <a:off x="5737542" y="5186772"/>
              <a:ext cx="2298461" cy="793199"/>
              <a:chOff x="5737542" y="5186772"/>
              <a:chExt cx="2298461" cy="793199"/>
            </a:xfrm>
          </p:grpSpPr>
          <p:sp>
            <p:nvSpPr>
              <p:cNvPr id="11" name="Rounded Rectangle 10">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12" name="Rounded Rectangle 11">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157504224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1" y="274638"/>
            <a:ext cx="7778338" cy="1143000"/>
          </a:xfrm>
        </p:spPr>
        <p:txBody>
          <a:bodyPr/>
          <a:lstStyle/>
          <a:p>
            <a:pPr algn="l"/>
            <a:r>
              <a:rPr lang="en-US" sz="4000" b="1" dirty="0"/>
              <a:t>Correct</a:t>
            </a:r>
          </a:p>
        </p:txBody>
      </p:sp>
      <p:sp>
        <p:nvSpPr>
          <p:cNvPr id="3" name="Content Placeholder 2"/>
          <p:cNvSpPr>
            <a:spLocks noGrp="1"/>
          </p:cNvSpPr>
          <p:nvPr>
            <p:ph idx="1"/>
          </p:nvPr>
        </p:nvSpPr>
        <p:spPr>
          <a:xfrm>
            <a:off x="908463" y="1061884"/>
            <a:ext cx="7306624" cy="5064279"/>
          </a:xfrm>
        </p:spPr>
        <p:txBody>
          <a:bodyPr/>
          <a:lstStyle/>
          <a:p>
            <a:pPr marL="0" indent="0">
              <a:buNone/>
            </a:pPr>
            <a:endParaRPr lang="en-US" sz="2600" dirty="0">
              <a:solidFill>
                <a:srgbClr val="000000"/>
              </a:solidFill>
            </a:endParaRPr>
          </a:p>
          <a:p>
            <a:pPr marL="0" indent="0">
              <a:buNone/>
            </a:pPr>
            <a:r>
              <a:rPr lang="en-US" sz="2600" dirty="0">
                <a:solidFill>
                  <a:srgbClr val="000000"/>
                </a:solidFill>
              </a:rPr>
              <a:t>Immediately locate/call supervision or administration to take control of the situation.</a:t>
            </a:r>
          </a:p>
          <a:p>
            <a:pPr marL="0" indent="0">
              <a:buNone/>
            </a:pPr>
            <a:endParaRPr lang="en-US" sz="400" dirty="0">
              <a:solidFill>
                <a:srgbClr val="000000"/>
              </a:solidFill>
            </a:endParaRPr>
          </a:p>
          <a:p>
            <a:pPr marL="0" indent="0">
              <a:buNone/>
            </a:pPr>
            <a:r>
              <a:rPr lang="en-US" sz="2600" dirty="0">
                <a:solidFill>
                  <a:srgbClr val="000000"/>
                </a:solidFill>
              </a:rPr>
              <a:t>Manager must always be present during lunch service to assist with keeping students in line.</a:t>
            </a:r>
          </a:p>
          <a:p>
            <a:pPr marL="0" indent="0">
              <a:buNone/>
            </a:pPr>
            <a:endParaRPr lang="en-US" sz="400" dirty="0">
              <a:solidFill>
                <a:srgbClr val="000000"/>
              </a:solidFill>
            </a:endParaRPr>
          </a:p>
          <a:p>
            <a:pPr marL="0" indent="0">
              <a:buNone/>
            </a:pPr>
            <a:r>
              <a:rPr lang="en-US" sz="2600" dirty="0">
                <a:solidFill>
                  <a:srgbClr val="000000"/>
                </a:solidFill>
              </a:rPr>
              <a:t>If keeping students in line is a frequent issue the FSM must seek assistance from the principal and notify the AFSS.</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3"/>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 y="-297"/>
            <a:ext cx="9144396" cy="6858594"/>
          </a:xfrm>
          <a:prstGeom prst="rect">
            <a:avLst/>
          </a:prstGeom>
        </p:spPr>
      </p:pic>
    </p:spTree>
    <p:extLst>
      <p:ext uri="{BB962C8B-B14F-4D97-AF65-F5344CB8AC3E}">
        <p14:creationId xmlns:p14="http://schemas.microsoft.com/office/powerpoint/2010/main" val="945776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solidFill>
                  <a:srgbClr val="FF0000"/>
                </a:solidFill>
              </a:rPr>
              <a:t>Incorrect</a:t>
            </a:r>
          </a:p>
        </p:txBody>
      </p:sp>
      <p:sp>
        <p:nvSpPr>
          <p:cNvPr id="3" name="Content Placeholder 2"/>
          <p:cNvSpPr>
            <a:spLocks noGrp="1"/>
          </p:cNvSpPr>
          <p:nvPr>
            <p:ph idx="1"/>
          </p:nvPr>
        </p:nvSpPr>
        <p:spPr>
          <a:xfrm>
            <a:off x="908463" y="1600200"/>
            <a:ext cx="7306390" cy="4525963"/>
          </a:xfrm>
        </p:spPr>
        <p:txBody>
          <a:bodyPr/>
          <a:lstStyle/>
          <a:p>
            <a:pPr marL="0" indent="0">
              <a:buNone/>
            </a:pPr>
            <a:r>
              <a:rPr lang="en-US" sz="2600" dirty="0">
                <a:solidFill>
                  <a:srgbClr val="000000"/>
                </a:solidFill>
              </a:rPr>
              <a:t>Food Services Employees will not take matters into their own hands. Do not reprimand, scream, touch students or hold the service line until supervision gets there.</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6"/>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23854481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Scenario 8 – Name Calling</a:t>
            </a:r>
          </a:p>
        </p:txBody>
      </p:sp>
      <p:sp>
        <p:nvSpPr>
          <p:cNvPr id="3" name="Content Placeholder 2"/>
          <p:cNvSpPr>
            <a:spLocks noGrp="1"/>
          </p:cNvSpPr>
          <p:nvPr>
            <p:ph idx="1"/>
          </p:nvPr>
        </p:nvSpPr>
        <p:spPr>
          <a:xfrm>
            <a:off x="926274" y="1600200"/>
            <a:ext cx="7303326" cy="4525963"/>
          </a:xfrm>
        </p:spPr>
        <p:txBody>
          <a:bodyPr/>
          <a:lstStyle/>
          <a:p>
            <a:pPr marL="0" lvl="0" indent="0">
              <a:spcBef>
                <a:spcPts val="625"/>
              </a:spcBef>
              <a:spcAft>
                <a:spcPts val="0"/>
              </a:spcAft>
              <a:buNone/>
            </a:pPr>
            <a:r>
              <a:rPr lang="en-US" sz="2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You are serving the line for lunch and a student says “you’re slow, you move like a turtle, b____!” and laughs. </a:t>
            </a:r>
          </a:p>
          <a:p>
            <a:pPr marL="0" lvl="0" indent="0">
              <a:spcBef>
                <a:spcPts val="625"/>
              </a:spcBef>
              <a:spcAft>
                <a:spcPts val="0"/>
              </a:spcAft>
              <a:buNone/>
            </a:pPr>
            <a:endParaRPr lang="en-US" sz="2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010053" y="3288890"/>
            <a:ext cx="3123895" cy="29129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743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Argument</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23405" y="1591294"/>
            <a:ext cx="4562995" cy="4595750"/>
          </a:xfrm>
          <a:ln>
            <a:solidFill>
              <a:srgbClr val="000000"/>
            </a:solidFill>
          </a:ln>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3939540"/>
            </a:xfrm>
            <a:prstGeom prst="rect">
              <a:avLst/>
            </a:prstGeom>
            <a:noFill/>
          </p:spPr>
          <p:txBody>
            <a:bodyPr wrap="square" rtlCol="0">
              <a:spAutoFit/>
            </a:bodyPr>
            <a:lstStyle/>
            <a:p>
              <a:r>
                <a:rPr lang="en-US" sz="2400" dirty="0">
                  <a:solidFill>
                    <a:srgbClr val="000000"/>
                  </a:solidFill>
                </a:rPr>
                <a:t>Tell the student “shut your mouth, didn’t your parents teach you any manners” and the student continues to argue with you.</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256388481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t>Incorrect</a:t>
            </a:r>
          </a:p>
        </p:txBody>
      </p:sp>
      <p:sp>
        <p:nvSpPr>
          <p:cNvPr id="3" name="Content Placeholder 2"/>
          <p:cNvSpPr>
            <a:spLocks noGrp="1"/>
          </p:cNvSpPr>
          <p:nvPr>
            <p:ph idx="1"/>
          </p:nvPr>
        </p:nvSpPr>
        <p:spPr>
          <a:xfrm>
            <a:off x="914400" y="1600200"/>
            <a:ext cx="7285703"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either indirectly or in the presence of any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286723"/>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42574"/>
            <a:ext cx="9144793" cy="6858594"/>
          </a:xfrm>
          <a:prstGeom prst="rect">
            <a:avLst/>
          </a:prstGeom>
        </p:spPr>
      </p:pic>
    </p:spTree>
    <p:extLst>
      <p:ext uri="{BB962C8B-B14F-4D97-AF65-F5344CB8AC3E}">
        <p14:creationId xmlns:p14="http://schemas.microsoft.com/office/powerpoint/2010/main" val="18383792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1" y="274638"/>
            <a:ext cx="7778338"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08463" y="1600200"/>
            <a:ext cx="7321138" cy="4525963"/>
          </a:xfrm>
        </p:spPr>
        <p:txBody>
          <a:bodyPr/>
          <a:lstStyle/>
          <a:p>
            <a:pPr marL="0" indent="0">
              <a:buNone/>
            </a:pPr>
            <a:r>
              <a:rPr lang="en-US" sz="2600" dirty="0">
                <a:solidFill>
                  <a:srgbClr val="000000"/>
                </a:solidFill>
              </a:rPr>
              <a:t>The worker may politely tell a student once, “that was inappropriate” and serve the student a meal. Record the student’s name and report the incident to  the FSM and school administrator.</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6"/>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6" y="27593"/>
            <a:ext cx="9144396" cy="6858594"/>
          </a:xfrm>
          <a:prstGeom prst="rect">
            <a:avLst/>
          </a:prstGeom>
        </p:spPr>
      </p:pic>
    </p:spTree>
    <p:extLst>
      <p:ext uri="{BB962C8B-B14F-4D97-AF65-F5344CB8AC3E}">
        <p14:creationId xmlns:p14="http://schemas.microsoft.com/office/powerpoint/2010/main" val="67525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986" y="289152"/>
            <a:ext cx="7784757" cy="1143000"/>
          </a:xfrm>
        </p:spPr>
        <p:txBody>
          <a:bodyPr/>
          <a:lstStyle/>
          <a:p>
            <a:pPr algn="l"/>
            <a:r>
              <a:rPr lang="en-US" sz="4000" b="1" dirty="0">
                <a:solidFill>
                  <a:srgbClr val="000000"/>
                </a:solidFill>
              </a:rPr>
              <a:t>Employee Code Of Ethics</a:t>
            </a:r>
          </a:p>
        </p:txBody>
      </p:sp>
      <p:sp>
        <p:nvSpPr>
          <p:cNvPr id="3" name="Content Placeholder 2"/>
          <p:cNvSpPr>
            <a:spLocks noGrp="1"/>
          </p:cNvSpPr>
          <p:nvPr>
            <p:ph idx="1"/>
          </p:nvPr>
        </p:nvSpPr>
        <p:spPr>
          <a:xfrm>
            <a:off x="842667" y="1481450"/>
            <a:ext cx="7351307" cy="4525963"/>
          </a:xfrm>
        </p:spPr>
        <p:txBody>
          <a:bodyPr>
            <a:normAutofit fontScale="77500" lnSpcReduction="20000"/>
          </a:bodyPr>
          <a:lstStyle/>
          <a:p>
            <a:pPr marL="57150" indent="0">
              <a:buNone/>
            </a:pPr>
            <a:r>
              <a:rPr lang="en-US" sz="2600" dirty="0">
                <a:solidFill>
                  <a:srgbClr val="000000"/>
                </a:solidFill>
              </a:rPr>
              <a:t>LAUSD’s mission is to educate all students to their maximum potential.</a:t>
            </a:r>
          </a:p>
          <a:p>
            <a:pPr marL="57150" indent="0">
              <a:buNone/>
            </a:pPr>
            <a:r>
              <a:rPr lang="en-US" sz="2600" dirty="0">
                <a:solidFill>
                  <a:srgbClr val="000000"/>
                </a:solidFill>
              </a:rPr>
              <a:t>The Code of Ethics is intended to help us achieve success as a District.</a:t>
            </a:r>
            <a:endParaRPr lang="en-US" sz="2000" dirty="0">
              <a:solidFill>
                <a:srgbClr val="000000"/>
              </a:solidFill>
            </a:endParaRPr>
          </a:p>
          <a:p>
            <a:pPr marL="57150" indent="0">
              <a:buNone/>
            </a:pPr>
            <a:r>
              <a:rPr lang="en-US" sz="2600" dirty="0">
                <a:solidFill>
                  <a:srgbClr val="000000"/>
                </a:solidFill>
              </a:rPr>
              <a:t>Our success depends on our: </a:t>
            </a:r>
          </a:p>
          <a:p>
            <a:pPr marL="800100" lvl="1">
              <a:buFont typeface="Wingdings" panose="05000000000000000000" pitchFamily="2" charset="2"/>
              <a:buChar char="Ø"/>
            </a:pPr>
            <a:r>
              <a:rPr lang="en-US" sz="2400" dirty="0">
                <a:solidFill>
                  <a:srgbClr val="000000"/>
                </a:solidFill>
              </a:rPr>
              <a:t>Teamwork</a:t>
            </a:r>
          </a:p>
          <a:p>
            <a:pPr marL="800100" lvl="1">
              <a:buFont typeface="Wingdings" panose="05000000000000000000" pitchFamily="2" charset="2"/>
              <a:buChar char="Ø"/>
            </a:pPr>
            <a:r>
              <a:rPr lang="en-US" sz="2400" dirty="0">
                <a:solidFill>
                  <a:srgbClr val="000000"/>
                </a:solidFill>
              </a:rPr>
              <a:t>Trust</a:t>
            </a:r>
          </a:p>
          <a:p>
            <a:pPr marL="800100" lvl="1">
              <a:buFont typeface="Wingdings" panose="05000000000000000000" pitchFamily="2" charset="2"/>
              <a:buChar char="Ø"/>
            </a:pPr>
            <a:r>
              <a:rPr lang="en-US" sz="2400" dirty="0">
                <a:solidFill>
                  <a:srgbClr val="000000"/>
                </a:solidFill>
              </a:rPr>
              <a:t>Commitment</a:t>
            </a:r>
          </a:p>
          <a:p>
            <a:pPr lvl="1">
              <a:buFont typeface="Wingdings" panose="05000000000000000000" pitchFamily="2" charset="2"/>
              <a:buChar char="Ø"/>
            </a:pPr>
            <a:endParaRPr lang="en-US" sz="2000" dirty="0">
              <a:solidFill>
                <a:srgbClr val="000000"/>
              </a:solidFill>
            </a:endParaRPr>
          </a:p>
          <a:p>
            <a:pPr lvl="1">
              <a:buFont typeface="Wingdings" panose="05000000000000000000" pitchFamily="2" charset="2"/>
              <a:buChar char="Ø"/>
            </a:pPr>
            <a:endParaRPr lang="en-US" sz="2000" dirty="0">
              <a:solidFill>
                <a:srgbClr val="000000"/>
              </a:solidFill>
            </a:endParaRPr>
          </a:p>
          <a:p>
            <a:pPr marL="914400" lvl="2" indent="0">
              <a:buNone/>
            </a:pPr>
            <a:endParaRPr lang="en-US" sz="1600" dirty="0">
              <a:solidFill>
                <a:srgbClr val="000000"/>
              </a:solidFill>
            </a:endParaRPr>
          </a:p>
          <a:p>
            <a:pPr lvl="1">
              <a:buFont typeface="Wingdings" panose="05000000000000000000" pitchFamily="2" charset="2"/>
              <a:buChar char="Ø"/>
            </a:pPr>
            <a:endParaRPr lang="en-US" sz="2000" dirty="0">
              <a:solidFill>
                <a:srgbClr val="000000"/>
              </a:solidFill>
            </a:endParaRPr>
          </a:p>
          <a:p>
            <a:pPr marL="57150" indent="0">
              <a:buNone/>
            </a:pPr>
            <a:r>
              <a:rPr lang="en-US" sz="2400" dirty="0">
                <a:solidFill>
                  <a:srgbClr val="000000"/>
                </a:solidFill>
              </a:rPr>
              <a:t> </a:t>
            </a:r>
          </a:p>
          <a:p>
            <a:pPr marL="0" indent="0">
              <a:buNone/>
            </a:pPr>
            <a:r>
              <a:rPr lang="en-US" sz="2600" dirty="0">
                <a:solidFill>
                  <a:srgbClr val="000000"/>
                </a:solidFill>
              </a:rPr>
              <a:t>  </a:t>
            </a:r>
          </a:p>
          <a:p>
            <a:pPr marL="0" indent="0">
              <a:buNone/>
            </a:pPr>
            <a:r>
              <a:rPr lang="en-US" sz="2600" dirty="0">
                <a:solidFill>
                  <a:srgbClr val="000000"/>
                </a:solidFill>
              </a:rPr>
              <a:t>  </a:t>
            </a:r>
          </a:p>
        </p:txBody>
      </p:sp>
    </p:spTree>
    <p:extLst>
      <p:ext uri="{BB962C8B-B14F-4D97-AF65-F5344CB8AC3E}">
        <p14:creationId xmlns:p14="http://schemas.microsoft.com/office/powerpoint/2010/main" val="33570581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Slap The Student</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346"/>
          <a:stretch/>
        </p:blipFill>
        <p:spPr>
          <a:xfrm>
            <a:off x="926274" y="1591292"/>
            <a:ext cx="4545378" cy="4465123"/>
          </a:xfrm>
        </p:spPr>
      </p:pic>
      <p:grpSp>
        <p:nvGrpSpPr>
          <p:cNvPr id="5" name="Group 4"/>
          <p:cNvGrpSpPr/>
          <p:nvPr/>
        </p:nvGrpSpPr>
        <p:grpSpPr>
          <a:xfrm>
            <a:off x="5597611" y="1600199"/>
            <a:ext cx="2718486" cy="4379772"/>
            <a:chOff x="5597611" y="1600199"/>
            <a:chExt cx="2718486" cy="4379772"/>
          </a:xfrm>
        </p:grpSpPr>
        <p:sp>
          <p:nvSpPr>
            <p:cNvPr id="6" name="TextBox 5"/>
            <p:cNvSpPr txBox="1"/>
            <p:nvPr/>
          </p:nvSpPr>
          <p:spPr>
            <a:xfrm>
              <a:off x="5597611" y="1600199"/>
              <a:ext cx="2718486" cy="2462213"/>
            </a:xfrm>
            <a:prstGeom prst="rect">
              <a:avLst/>
            </a:prstGeom>
            <a:noFill/>
          </p:spPr>
          <p:txBody>
            <a:bodyPr wrap="square" rtlCol="0">
              <a:spAutoFit/>
            </a:bodyPr>
            <a:lstStyle/>
            <a:p>
              <a:r>
                <a:rPr lang="en-US" sz="2400" dirty="0">
                  <a:solidFill>
                    <a:srgbClr val="000000"/>
                  </a:solidFill>
                </a:rPr>
                <a:t>Slap the student’s mouth or face for disrespecting you.</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39232530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t>Incorrect</a:t>
            </a:r>
          </a:p>
        </p:txBody>
      </p:sp>
      <p:sp>
        <p:nvSpPr>
          <p:cNvPr id="3" name="Content Placeholder 2"/>
          <p:cNvSpPr>
            <a:spLocks noGrp="1"/>
          </p:cNvSpPr>
          <p:nvPr>
            <p:ph idx="1"/>
          </p:nvPr>
        </p:nvSpPr>
        <p:spPr>
          <a:xfrm>
            <a:off x="908462" y="1600200"/>
            <a:ext cx="7778337" cy="4525963"/>
          </a:xfrm>
        </p:spPr>
        <p:txBody>
          <a:bodyPr/>
          <a:lstStyle/>
          <a:p>
            <a:pPr marL="0" indent="0">
              <a:buNone/>
            </a:pPr>
            <a:r>
              <a:rPr lang="en-US" sz="2600" dirty="0">
                <a:solidFill>
                  <a:srgbClr val="000000"/>
                </a:solidFill>
              </a:rPr>
              <a:t>The Food Services Employees may not touch or have physical contact with any student.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5"/>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37509303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1" y="274638"/>
            <a:ext cx="7778338" cy="1143000"/>
          </a:xfrm>
        </p:spPr>
        <p:txBody>
          <a:bodyPr/>
          <a:lstStyle/>
          <a:p>
            <a:pPr algn="l"/>
            <a:r>
              <a:rPr lang="en-US" sz="4000" b="1" dirty="0">
                <a:solidFill>
                  <a:srgbClr val="FF0000"/>
                </a:solidFill>
              </a:rPr>
              <a:t>Correct</a:t>
            </a:r>
          </a:p>
        </p:txBody>
      </p:sp>
      <p:sp>
        <p:nvSpPr>
          <p:cNvPr id="3" name="Content Placeholder 2"/>
          <p:cNvSpPr>
            <a:spLocks noGrp="1"/>
          </p:cNvSpPr>
          <p:nvPr>
            <p:ph idx="1"/>
          </p:nvPr>
        </p:nvSpPr>
        <p:spPr>
          <a:xfrm>
            <a:off x="908462" y="1600200"/>
            <a:ext cx="7424377" cy="4525963"/>
          </a:xfrm>
        </p:spPr>
        <p:txBody>
          <a:bodyPr/>
          <a:lstStyle/>
          <a:p>
            <a:pPr marL="0" indent="0">
              <a:buNone/>
            </a:pPr>
            <a:r>
              <a:rPr lang="en-US" sz="2600" dirty="0">
                <a:solidFill>
                  <a:srgbClr val="000000"/>
                </a:solidFill>
              </a:rPr>
              <a:t>The Food Services Employees may not touch or have physical contact with any student.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16226"/>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1295990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274" y="274638"/>
            <a:ext cx="7760525" cy="1143000"/>
          </a:xfrm>
        </p:spPr>
        <p:txBody>
          <a:bodyPr/>
          <a:lstStyle/>
          <a:p>
            <a:pPr algn="l"/>
            <a:r>
              <a:rPr lang="en-US" sz="4000" b="1" dirty="0">
                <a:solidFill>
                  <a:srgbClr val="000000"/>
                </a:solidFill>
              </a:rPr>
              <a:t>Ignore The Remark</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50033" y="1674421"/>
            <a:ext cx="4565864" cy="4512623"/>
          </a:xfrm>
          <a:ln>
            <a:solidFill>
              <a:srgbClr val="000000"/>
            </a:solidFill>
          </a:ln>
        </p:spPr>
      </p:pic>
      <p:grpSp>
        <p:nvGrpSpPr>
          <p:cNvPr id="4" name="Group 3"/>
          <p:cNvGrpSpPr/>
          <p:nvPr/>
        </p:nvGrpSpPr>
        <p:grpSpPr>
          <a:xfrm>
            <a:off x="5597611" y="1600199"/>
            <a:ext cx="2956454" cy="4379772"/>
            <a:chOff x="5597611" y="1600199"/>
            <a:chExt cx="2956454" cy="4379772"/>
          </a:xfrm>
        </p:grpSpPr>
        <p:sp>
          <p:nvSpPr>
            <p:cNvPr id="6" name="TextBox 5"/>
            <p:cNvSpPr txBox="1"/>
            <p:nvPr/>
          </p:nvSpPr>
          <p:spPr>
            <a:xfrm>
              <a:off x="5597611" y="1600199"/>
              <a:ext cx="2956454" cy="2831544"/>
            </a:xfrm>
            <a:prstGeom prst="rect">
              <a:avLst/>
            </a:prstGeom>
            <a:noFill/>
          </p:spPr>
          <p:txBody>
            <a:bodyPr wrap="square" rtlCol="0">
              <a:spAutoFit/>
            </a:bodyPr>
            <a:lstStyle/>
            <a:p>
              <a:r>
                <a:rPr lang="en-US" sz="2400" dirty="0">
                  <a:solidFill>
                    <a:srgbClr val="000000"/>
                  </a:solidFill>
                </a:rPr>
                <a:t>Ignore the remark the student made, and tell the student to enjoy their meal.</a:t>
              </a:r>
            </a:p>
            <a:p>
              <a:endParaRPr lang="en-US" sz="1000" dirty="0">
                <a:solidFill>
                  <a:srgbClr val="000000"/>
                </a:solidFill>
              </a:endParaRPr>
            </a:p>
            <a:p>
              <a:r>
                <a:rPr lang="en-US" sz="2400" dirty="0">
                  <a:solidFill>
                    <a:srgbClr val="000000"/>
                  </a:solidFill>
                </a:rPr>
                <a:t>Is this an acceptable action?</a:t>
              </a:r>
            </a:p>
            <a:p>
              <a:endParaRPr lang="en-US" sz="2400" dirty="0">
                <a:solidFill>
                  <a:srgbClr val="000000"/>
                </a:solidFill>
              </a:endParaRPr>
            </a:p>
          </p:txBody>
        </p:sp>
        <p:grpSp>
          <p:nvGrpSpPr>
            <p:cNvPr id="7" name="Group 6"/>
            <p:cNvGrpSpPr/>
            <p:nvPr/>
          </p:nvGrpSpPr>
          <p:grpSpPr>
            <a:xfrm>
              <a:off x="5737542" y="5186772"/>
              <a:ext cx="2298461" cy="793199"/>
              <a:chOff x="5737542" y="5186772"/>
              <a:chExt cx="2298461" cy="793199"/>
            </a:xfrm>
          </p:grpSpPr>
          <p:sp>
            <p:nvSpPr>
              <p:cNvPr id="8" name="Rounded Rectangle 7">
                <a:hlinkClick r:id="rId4" action="ppaction://hlinksldjump"/>
              </p:cNvPr>
              <p:cNvSpPr/>
              <p:nvPr/>
            </p:nvSpPr>
            <p:spPr>
              <a:xfrm>
                <a:off x="5737542" y="5186772"/>
                <a:ext cx="1120080" cy="780845"/>
              </a:xfrm>
              <a:prstGeom prst="roundRect">
                <a:avLst>
                  <a:gd name="adj" fmla="val 17821"/>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3000" dirty="0">
                    <a:solidFill>
                      <a:schemeClr val="bg1"/>
                    </a:solidFill>
                  </a:rPr>
                  <a:t>Yes</a:t>
                </a:r>
              </a:p>
            </p:txBody>
          </p:sp>
          <p:sp>
            <p:nvSpPr>
              <p:cNvPr id="9" name="Rounded Rectangle 8">
                <a:hlinkClick r:id="rId5" action="ppaction://hlinksldjump"/>
              </p:cNvPr>
              <p:cNvSpPr/>
              <p:nvPr/>
            </p:nvSpPr>
            <p:spPr>
              <a:xfrm>
                <a:off x="6915923" y="5199126"/>
                <a:ext cx="1120080" cy="7808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dirty="0">
                    <a:solidFill>
                      <a:schemeClr val="bg1"/>
                    </a:solidFill>
                  </a:rPr>
                  <a:t>No</a:t>
                </a:r>
              </a:p>
            </p:txBody>
          </p:sp>
        </p:grpSp>
      </p:grpSp>
    </p:spTree>
    <p:extLst>
      <p:ext uri="{BB962C8B-B14F-4D97-AF65-F5344CB8AC3E}">
        <p14:creationId xmlns:p14="http://schemas.microsoft.com/office/powerpoint/2010/main" val="19936809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8462" y="274638"/>
            <a:ext cx="7778338" cy="1143000"/>
          </a:xfrm>
        </p:spPr>
        <p:txBody>
          <a:bodyPr/>
          <a:lstStyle/>
          <a:p>
            <a:pPr algn="l"/>
            <a:r>
              <a:rPr lang="en-US" sz="4000" b="1" dirty="0"/>
              <a:t>Correct</a:t>
            </a:r>
          </a:p>
        </p:txBody>
      </p:sp>
      <p:sp>
        <p:nvSpPr>
          <p:cNvPr id="3" name="Content Placeholder 2"/>
          <p:cNvSpPr>
            <a:spLocks noGrp="1"/>
          </p:cNvSpPr>
          <p:nvPr>
            <p:ph idx="1"/>
          </p:nvPr>
        </p:nvSpPr>
        <p:spPr>
          <a:xfrm>
            <a:off x="908462" y="1600200"/>
            <a:ext cx="7778337" cy="4525963"/>
          </a:xfrm>
        </p:spPr>
        <p:txBody>
          <a:bodyPr/>
          <a:lstStyle/>
          <a:p>
            <a:pPr marL="0" indent="0">
              <a:buNone/>
            </a:pPr>
            <a:r>
              <a:rPr lang="en-US" sz="2600" dirty="0">
                <a:solidFill>
                  <a:srgbClr val="000000"/>
                </a:solidFill>
              </a:rPr>
              <a:t>The Food Services Employees will stay calm and not acknowledge the remark the student made.</a:t>
            </a:r>
          </a:p>
          <a:p>
            <a:pPr marL="0" indent="0">
              <a:buNone/>
            </a:pPr>
            <a:endParaRPr lang="en-US" sz="400" dirty="0">
              <a:solidFill>
                <a:srgbClr val="000000"/>
              </a:solidFill>
            </a:endParaRPr>
          </a:p>
          <a:p>
            <a:pPr marL="0" indent="0">
              <a:buNone/>
            </a:pPr>
            <a:r>
              <a:rPr lang="en-US" sz="2600" dirty="0">
                <a:solidFill>
                  <a:srgbClr val="000000"/>
                </a:solidFill>
              </a:rPr>
              <a:t>Remember remain professional at all times.</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01471"/>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8317130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pPr algn="l"/>
            <a:r>
              <a:rPr lang="en-US" sz="4000" b="1" dirty="0">
                <a:solidFill>
                  <a:srgbClr val="FF0000"/>
                </a:solidFill>
              </a:rPr>
              <a:t>Incorrect</a:t>
            </a:r>
          </a:p>
        </p:txBody>
      </p:sp>
      <p:sp>
        <p:nvSpPr>
          <p:cNvPr id="3" name="Content Placeholder 2"/>
          <p:cNvSpPr>
            <a:spLocks noGrp="1"/>
          </p:cNvSpPr>
          <p:nvPr>
            <p:ph idx="1"/>
          </p:nvPr>
        </p:nvSpPr>
        <p:spPr>
          <a:xfrm>
            <a:off x="914400" y="1600200"/>
            <a:ext cx="7285703" cy="4525963"/>
          </a:xfrm>
        </p:spPr>
        <p:txBody>
          <a:bodyPr/>
          <a:lstStyle/>
          <a:p>
            <a:pPr marL="0" indent="0">
              <a:buNone/>
            </a:pPr>
            <a:r>
              <a:rPr lang="en-US" sz="2600" dirty="0">
                <a:solidFill>
                  <a:srgbClr val="000000"/>
                </a:solidFill>
              </a:rPr>
              <a:t>Food Services Employees MAY NOT make statements or comments that are not age appropriate and professional, or which may be considered sexual harassment in nature, either indirectly or in the presence of any student.</a:t>
            </a:r>
          </a:p>
          <a:p>
            <a:pPr marL="0" indent="0">
              <a:buNone/>
            </a:pPr>
            <a:endParaRPr lang="en-US" sz="2600" dirty="0">
              <a:solidFill>
                <a:srgbClr val="0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1246" y="3330973"/>
            <a:ext cx="2621507" cy="2231329"/>
          </a:xfrm>
          <a:prstGeom prst="rect">
            <a:avLst/>
          </a:prstGeom>
        </p:spPr>
      </p:pic>
      <p:pic>
        <p:nvPicPr>
          <p:cNvPr id="5" name="Picture 4">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 y="-297"/>
            <a:ext cx="9144793" cy="6858594"/>
          </a:xfrm>
          <a:prstGeom prst="rect">
            <a:avLst/>
          </a:prstGeom>
        </p:spPr>
      </p:pic>
    </p:spTree>
    <p:extLst>
      <p:ext uri="{BB962C8B-B14F-4D97-AF65-F5344CB8AC3E}">
        <p14:creationId xmlns:p14="http://schemas.microsoft.com/office/powerpoint/2010/main" val="17658823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524" y="274638"/>
            <a:ext cx="7760525" cy="1143000"/>
          </a:xfrm>
        </p:spPr>
        <p:txBody>
          <a:bodyPr/>
          <a:lstStyle/>
          <a:p>
            <a:pPr algn="l"/>
            <a:r>
              <a:rPr lang="en-US" sz="4000" b="1" dirty="0">
                <a:solidFill>
                  <a:srgbClr val="000000"/>
                </a:solidFill>
              </a:rPr>
              <a:t>Grace Under Pressure</a:t>
            </a:r>
          </a:p>
        </p:txBody>
      </p:sp>
      <p:sp>
        <p:nvSpPr>
          <p:cNvPr id="3" name="Content Placeholder 2"/>
          <p:cNvSpPr>
            <a:spLocks noGrp="1"/>
          </p:cNvSpPr>
          <p:nvPr>
            <p:ph idx="1"/>
          </p:nvPr>
        </p:nvSpPr>
        <p:spPr>
          <a:xfrm>
            <a:off x="926274" y="1600200"/>
            <a:ext cx="7332355" cy="4525963"/>
          </a:xfrm>
        </p:spPr>
        <p:txBody>
          <a:bodyPr/>
          <a:lstStyle/>
          <a:p>
            <a:pPr marL="0" indent="0">
              <a:buNone/>
            </a:pPr>
            <a:r>
              <a:rPr lang="en-US" sz="2600" dirty="0">
                <a:solidFill>
                  <a:srgbClr val="000000"/>
                </a:solidFill>
              </a:rPr>
              <a:t>The term “Grace Under Pressure” refers to the behavior of a person who is under a lot of pressure.</a:t>
            </a:r>
          </a:p>
          <a:p>
            <a:pPr marL="0" indent="0">
              <a:buNone/>
            </a:pPr>
            <a:endParaRPr lang="en-US" sz="600" dirty="0">
              <a:solidFill>
                <a:srgbClr val="000000"/>
              </a:solidFill>
            </a:endParaRPr>
          </a:p>
          <a:p>
            <a:pPr lvl="1">
              <a:buFont typeface="Wingdings" panose="05000000000000000000" pitchFamily="2" charset="2"/>
              <a:buChar char="Ø"/>
            </a:pPr>
            <a:r>
              <a:rPr lang="en-US" sz="2400" dirty="0">
                <a:solidFill>
                  <a:srgbClr val="000000"/>
                </a:solidFill>
              </a:rPr>
              <a:t>For example, you are the Food Services Manager of a team and you've got a deadline to meet, grace under pressure means you don't stomp around the cafeteria yelling at your staff or customers, pulling your hair out, swearing, or going crazy.</a:t>
            </a:r>
            <a:r>
              <a:rPr lang="en-US" sz="2200" dirty="0">
                <a:solidFill>
                  <a:srgbClr val="000000"/>
                </a:solidFill>
              </a:rPr>
              <a:t> </a:t>
            </a:r>
            <a:endParaRPr lang="en-US" sz="1000" dirty="0">
              <a:solidFill>
                <a:srgbClr val="000000"/>
              </a:solidFill>
            </a:endParaRPr>
          </a:p>
          <a:p>
            <a:pPr marL="0" indent="0">
              <a:buNone/>
            </a:pPr>
            <a:r>
              <a:rPr lang="en-US" sz="2600" dirty="0">
                <a:solidFill>
                  <a:srgbClr val="000000"/>
                </a:solidFill>
              </a:rPr>
              <a:t>It means you retain a calm outward appearance and remain polite when dealing with people. </a:t>
            </a:r>
          </a:p>
        </p:txBody>
      </p:sp>
    </p:spTree>
    <p:extLst>
      <p:ext uri="{BB962C8B-B14F-4D97-AF65-F5344CB8AC3E}">
        <p14:creationId xmlns:p14="http://schemas.microsoft.com/office/powerpoint/2010/main" val="21070929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4" y="297051"/>
            <a:ext cx="8146471" cy="1143000"/>
          </a:xfrm>
        </p:spPr>
        <p:txBody>
          <a:bodyPr/>
          <a:lstStyle/>
          <a:p>
            <a:pPr algn="l"/>
            <a:r>
              <a:rPr lang="en-US" sz="4000" b="1" dirty="0">
                <a:solidFill>
                  <a:srgbClr val="000000"/>
                </a:solidFill>
              </a:rPr>
              <a:t>Practice Grace Under Pressure</a:t>
            </a:r>
          </a:p>
        </p:txBody>
      </p:sp>
      <p:sp>
        <p:nvSpPr>
          <p:cNvPr id="3" name="Content Placeholder 2"/>
          <p:cNvSpPr>
            <a:spLocks noGrp="1"/>
          </p:cNvSpPr>
          <p:nvPr>
            <p:ph idx="1"/>
          </p:nvPr>
        </p:nvSpPr>
        <p:spPr>
          <a:xfrm>
            <a:off x="843149" y="1503567"/>
            <a:ext cx="7386451" cy="4071732"/>
          </a:xfrm>
        </p:spPr>
        <p:txBody>
          <a:bodyPr/>
          <a:lstStyle/>
          <a:p>
            <a:pPr marL="0" indent="0">
              <a:buNone/>
            </a:pPr>
            <a:r>
              <a:rPr lang="en-US" sz="2600" dirty="0">
                <a:solidFill>
                  <a:srgbClr val="000000"/>
                </a:solidFill>
              </a:rPr>
              <a:t>Displaying grace under pressure is all about staying calm and mature in stressful or problematic situations</a:t>
            </a:r>
          </a:p>
          <a:p>
            <a:pPr marL="0" indent="0">
              <a:buNone/>
            </a:pPr>
            <a:r>
              <a:rPr lang="en-US" sz="2600" dirty="0">
                <a:solidFill>
                  <a:srgbClr val="000000"/>
                </a:solidFill>
              </a:rPr>
              <a:t>Suggestions on how to practice grace under pressure:</a:t>
            </a:r>
          </a:p>
          <a:p>
            <a:pPr lvl="1" indent="-342900">
              <a:buFont typeface="Wingdings" panose="05000000000000000000" pitchFamily="2" charset="2"/>
              <a:buChar char="Ø"/>
            </a:pPr>
            <a:r>
              <a:rPr lang="en-US" sz="2400" dirty="0">
                <a:solidFill>
                  <a:srgbClr val="000000"/>
                </a:solidFill>
              </a:rPr>
              <a:t>Lead by example</a:t>
            </a:r>
          </a:p>
          <a:p>
            <a:pPr lvl="1" indent="-342900">
              <a:buFont typeface="Wingdings" panose="05000000000000000000" pitchFamily="2" charset="2"/>
              <a:buChar char="Ø"/>
            </a:pPr>
            <a:r>
              <a:rPr lang="en-US" sz="2400" dirty="0">
                <a:solidFill>
                  <a:srgbClr val="000000"/>
                </a:solidFill>
              </a:rPr>
              <a:t>Take a deep breath</a:t>
            </a:r>
          </a:p>
          <a:p>
            <a:pPr lvl="1" indent="-342900">
              <a:buFont typeface="Wingdings" panose="05000000000000000000" pitchFamily="2" charset="2"/>
              <a:buChar char="Ø"/>
            </a:pPr>
            <a:r>
              <a:rPr lang="en-US" sz="2400" dirty="0">
                <a:solidFill>
                  <a:srgbClr val="000000"/>
                </a:solidFill>
              </a:rPr>
              <a:t>Think positively</a:t>
            </a:r>
          </a:p>
          <a:p>
            <a:pPr lvl="1" indent="-342900">
              <a:buFont typeface="Wingdings" panose="05000000000000000000" pitchFamily="2" charset="2"/>
              <a:buChar char="Ø"/>
            </a:pPr>
            <a:r>
              <a:rPr lang="en-US" sz="2400" dirty="0">
                <a:solidFill>
                  <a:srgbClr val="000000"/>
                </a:solidFill>
              </a:rPr>
              <a:t>Be proactive</a:t>
            </a:r>
          </a:p>
          <a:p>
            <a:pPr lvl="1" indent="-342900">
              <a:buFont typeface="Wingdings" panose="05000000000000000000" pitchFamily="2" charset="2"/>
              <a:buChar char="Ø"/>
            </a:pPr>
            <a:r>
              <a:rPr lang="en-US" sz="2400" dirty="0">
                <a:solidFill>
                  <a:srgbClr val="000000"/>
                </a:solidFill>
              </a:rPr>
              <a:t>Focus on the big picture</a:t>
            </a:r>
          </a:p>
          <a:p>
            <a:pPr marL="0" indent="0">
              <a:buNone/>
            </a:pPr>
            <a:r>
              <a:rPr lang="en-US" sz="2600" dirty="0">
                <a:solidFill>
                  <a:srgbClr val="000000"/>
                </a:solidFill>
              </a:rPr>
              <a:t>	</a:t>
            </a:r>
          </a:p>
        </p:txBody>
      </p:sp>
    </p:spTree>
    <p:extLst>
      <p:ext uri="{BB962C8B-B14F-4D97-AF65-F5344CB8AC3E}">
        <p14:creationId xmlns:p14="http://schemas.microsoft.com/office/powerpoint/2010/main" val="3267497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4" y="346599"/>
            <a:ext cx="8146471" cy="1143000"/>
          </a:xfrm>
        </p:spPr>
        <p:txBody>
          <a:bodyPr/>
          <a:lstStyle/>
          <a:p>
            <a:pPr algn="l"/>
            <a:r>
              <a:rPr lang="en-US" sz="4000" b="1" dirty="0">
                <a:solidFill>
                  <a:srgbClr val="000000"/>
                </a:solidFill>
              </a:rPr>
              <a:t>Self-Control</a:t>
            </a:r>
          </a:p>
        </p:txBody>
      </p:sp>
      <p:sp>
        <p:nvSpPr>
          <p:cNvPr id="3" name="Content Placeholder 2"/>
          <p:cNvSpPr>
            <a:spLocks noGrp="1"/>
          </p:cNvSpPr>
          <p:nvPr>
            <p:ph idx="1"/>
          </p:nvPr>
        </p:nvSpPr>
        <p:spPr>
          <a:xfrm>
            <a:off x="843149" y="1489407"/>
            <a:ext cx="7760526" cy="4071732"/>
          </a:xfrm>
        </p:spPr>
        <p:txBody>
          <a:bodyPr/>
          <a:lstStyle/>
          <a:p>
            <a:pPr marL="0" indent="0">
              <a:buNone/>
            </a:pPr>
            <a:r>
              <a:rPr lang="en-US" sz="2600" dirty="0">
                <a:solidFill>
                  <a:srgbClr val="000000"/>
                </a:solidFill>
              </a:rPr>
              <a:t>There are so many things in life that we simply cannot control, but as human beings, we have the power of reasoning and choice, both of which give us significant control over our own life situations.</a:t>
            </a:r>
          </a:p>
          <a:p>
            <a:pPr marL="0" indent="0">
              <a:buNone/>
            </a:pPr>
            <a:endParaRPr lang="en-US" sz="1000" dirty="0">
              <a:solidFill>
                <a:srgbClr val="000000"/>
              </a:solidFill>
            </a:endParaRPr>
          </a:p>
          <a:p>
            <a:pPr marL="0" indent="0">
              <a:buNone/>
            </a:pPr>
            <a:r>
              <a:rPr lang="en-US" sz="2600" dirty="0">
                <a:solidFill>
                  <a:srgbClr val="000000"/>
                </a:solidFill>
              </a:rPr>
              <a:t>Remember you can not control other peoples actions but you have complete control of your own reactions.</a:t>
            </a:r>
            <a:endParaRPr lang="en-US" sz="2200" dirty="0">
              <a:solidFill>
                <a:srgbClr val="000000"/>
              </a:solidFill>
            </a:endParaRPr>
          </a:p>
        </p:txBody>
      </p:sp>
    </p:spTree>
    <p:extLst>
      <p:ext uri="{BB962C8B-B14F-4D97-AF65-F5344CB8AC3E}">
        <p14:creationId xmlns:p14="http://schemas.microsoft.com/office/powerpoint/2010/main" val="31032540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93" name="Rectangle 16392">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395" name="Straight Connector 16394">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397" name="Rectangle 1639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399" name="Rectangle 1639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2"/>
          <p:cNvSpPr txBox="1">
            <a:spLocks noChangeArrowheads="1"/>
          </p:cNvSpPr>
          <p:nvPr/>
        </p:nvSpPr>
        <p:spPr bwMode="auto">
          <a:xfrm>
            <a:off x="369277" y="605896"/>
            <a:ext cx="2313633" cy="5646208"/>
          </a:xfrm>
          <a:prstGeom prst="rect">
            <a:avLst/>
          </a:prstGeom>
        </p:spPr>
        <p:txBody>
          <a:bodyPr vert="horz" lIns="91440" tIns="45720" rIns="91440" bIns="45720" rtlCol="0" anchor="ctr">
            <a:normAutofit/>
          </a:bodyPr>
          <a:lstStyle/>
          <a:p>
            <a:pPr defTabSz="914400" fontAlgn="base">
              <a:lnSpc>
                <a:spcPct val="85000"/>
              </a:lnSpc>
              <a:spcBef>
                <a:spcPct val="0"/>
              </a:spcBef>
              <a:spcAft>
                <a:spcPts val="600"/>
              </a:spcAft>
              <a:defRPr/>
            </a:pPr>
            <a:r>
              <a:rPr lang="en-US" sz="3100" b="1" spc="-50">
                <a:solidFill>
                  <a:srgbClr val="FFFFFF"/>
                </a:solidFill>
                <a:latin typeface="+mj-lt"/>
                <a:ea typeface="+mj-ea"/>
                <a:cs typeface="+mj-cs"/>
              </a:rPr>
              <a:t>References</a:t>
            </a:r>
          </a:p>
        </p:txBody>
      </p:sp>
      <p:sp>
        <p:nvSpPr>
          <p:cNvPr id="16401" name="Rectangle 1640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386" name="Content Placeholder 1"/>
          <p:cNvSpPr>
            <a:spLocks noGrp="1"/>
          </p:cNvSpPr>
          <p:nvPr>
            <p:ph idx="4294967295"/>
          </p:nvPr>
        </p:nvSpPr>
        <p:spPr>
          <a:xfrm>
            <a:off x="3556512" y="605896"/>
            <a:ext cx="4810247" cy="5646208"/>
          </a:xfrm>
        </p:spPr>
        <p:txBody>
          <a:bodyPr vert="horz" lIns="0" tIns="45720" rIns="0" bIns="45720" rtlCol="0" anchor="ctr">
            <a:normAutofit/>
          </a:bodyPr>
          <a:lstStyle/>
          <a:p>
            <a:pPr marL="0" indent="0">
              <a:buFont typeface="Calibri" panose="020F0502020204030204" pitchFamily="34" charset="0"/>
              <a:buNone/>
            </a:pPr>
            <a:r>
              <a:rPr lang="en-US" altLang="en-US">
                <a:hlinkClick r:id="rId3"/>
              </a:rPr>
              <a:t>http://ethics.lausd.net/</a:t>
            </a:r>
            <a:endParaRPr lang="en-US" altLang="en-US"/>
          </a:p>
          <a:p>
            <a:pPr marL="0" indent="0">
              <a:buFont typeface="Calibri" panose="020F0502020204030204" pitchFamily="34" charset="0"/>
              <a:buNone/>
            </a:pPr>
            <a:endParaRPr lang="en-US" altLang="en-US"/>
          </a:p>
          <a:p>
            <a:pPr marL="0" indent="0">
              <a:buFont typeface="Calibri" panose="020F0502020204030204" pitchFamily="34" charset="0"/>
              <a:buNone/>
            </a:pPr>
            <a:r>
              <a:rPr lang="en-US" altLang="en-US">
                <a:hlinkClick r:id="rId4"/>
              </a:rPr>
              <a:t>http://ethics.lausd.net/FTP/Employee_Code_of_Ethics.pdf</a:t>
            </a:r>
            <a:endParaRPr lang="en-US" altLang="en-US"/>
          </a:p>
          <a:p>
            <a:pPr marL="0" indent="0">
              <a:buFont typeface="Calibri" panose="020F0502020204030204" pitchFamily="34" charset="0"/>
              <a:buNone/>
            </a:pPr>
            <a:endParaRPr lang="en-US" altLang="en-US"/>
          </a:p>
          <a:p>
            <a:pPr marL="0" indent="0">
              <a:buFont typeface="Calibri" panose="020F0502020204030204" pitchFamily="34" charset="0"/>
              <a:buNone/>
            </a:pPr>
            <a:r>
              <a:rPr lang="en-US" altLang="en-US"/>
              <a:t>Code of Conduct with Students</a:t>
            </a:r>
          </a:p>
          <a:p>
            <a:pPr marL="0" indent="0">
              <a:buFont typeface="Calibri" panose="020F0502020204030204" pitchFamily="34" charset="0"/>
              <a:buNone/>
            </a:pPr>
            <a:r>
              <a:rPr lang="en-US" altLang="en-US"/>
              <a:t>LAUSD Food Services Division Employee Handbook</a:t>
            </a:r>
          </a:p>
          <a:p>
            <a:pPr marL="0" indent="0">
              <a:buFont typeface="Calibri" panose="020F0502020204030204" pitchFamily="34" charset="0"/>
              <a:buNone/>
            </a:pPr>
            <a:endParaRPr lang="en-US" altLang="en-US"/>
          </a:p>
          <a:p>
            <a:pPr marL="0" indent="0">
              <a:buFont typeface="Calibri" panose="020F0502020204030204" pitchFamily="34" charset="0"/>
              <a:buNone/>
            </a:pPr>
            <a:endParaRPr lang="en-US" altLang="en-US"/>
          </a:p>
          <a:p>
            <a:pPr marL="0" indent="0">
              <a:buFont typeface="Calibri" panose="020F0502020204030204" pitchFamily="34" charset="0"/>
              <a:buNone/>
            </a:pPr>
            <a:endParaRPr lang="en-US" altLang="en-US"/>
          </a:p>
        </p:txBody>
      </p:sp>
    </p:spTree>
    <p:extLst>
      <p:ext uri="{BB962C8B-B14F-4D97-AF65-F5344CB8AC3E}">
        <p14:creationId xmlns:p14="http://schemas.microsoft.com/office/powerpoint/2010/main" val="918431065"/>
      </p:ext>
    </p:extLst>
  </p:cSld>
  <p:clrMapOvr>
    <a:masterClrMapping/>
  </p:clrMapOvr>
</p:sld>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ADEB5CE-E6F7-448B-905F-544FCA14576C}"/>
</file>

<file path=customXml/itemProps2.xml><?xml version="1.0" encoding="utf-8"?>
<ds:datastoreItem xmlns:ds="http://schemas.openxmlformats.org/officeDocument/2006/customXml" ds:itemID="{DD95A616-D224-4089-A5C1-42119924BC5D}">
  <ds:schemaRefs>
    <ds:schemaRef ds:uri="http://schemas.microsoft.com/sharepoint/v3/contenttype/forms"/>
  </ds:schemaRefs>
</ds:datastoreItem>
</file>

<file path=customXml/itemProps3.xml><?xml version="1.0" encoding="utf-8"?>
<ds:datastoreItem xmlns:ds="http://schemas.openxmlformats.org/officeDocument/2006/customXml" ds:itemID="{70E673DC-551F-491E-94D9-6D29EA5F722F}">
  <ds:schemaRefs>
    <ds:schemaRef ds:uri="http://www.w3.org/XML/1998/namespace"/>
    <ds:schemaRef ds:uri="http://schemas.microsoft.com/office/2006/documentManagement/types"/>
    <ds:schemaRef ds:uri="b523212d-ee6b-416a-b870-f85da76adb72"/>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a038a585-4f1b-4b82-9716-f9d38f63b763"/>
    <ds:schemaRef ds:uri="8bf10d84-95c4-446b-a6dc-317de180077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2014 Cafe LA Presentation template</Template>
  <TotalTime>19795</TotalTime>
  <Words>8121</Words>
  <Application>Microsoft Office PowerPoint</Application>
  <PresentationFormat>On-screen Show (4:3)</PresentationFormat>
  <Paragraphs>738</Paragraphs>
  <Slides>100</Slides>
  <Notes>100</Notes>
  <HiddenSlides>48</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100</vt:i4>
      </vt:variant>
    </vt:vector>
  </HeadingPairs>
  <TitlesOfParts>
    <vt:vector size="109" baseType="lpstr">
      <vt:lpstr>Arial</vt:lpstr>
      <vt:lpstr>Calibri</vt:lpstr>
      <vt:lpstr>Calibri Light</vt:lpstr>
      <vt:lpstr>Comic Sans MS</vt:lpstr>
      <vt:lpstr>Wingdings</vt:lpstr>
      <vt:lpstr>2014 Cafe LA Presentation template</vt:lpstr>
      <vt:lpstr>1_2014 Cafe LA Presentation template</vt:lpstr>
      <vt:lpstr>2_2014 Cafe LA Presentation template</vt:lpstr>
      <vt:lpstr>Retrospect</vt:lpstr>
      <vt:lpstr>PowerPoint Presentation</vt:lpstr>
      <vt:lpstr>PowerPoint Presentation</vt:lpstr>
      <vt:lpstr>PowerPoint Presentation</vt:lpstr>
      <vt:lpstr>Objective</vt:lpstr>
      <vt:lpstr>Food Services Managers Responsibilities </vt:lpstr>
      <vt:lpstr>Who Are Your Customers?</vt:lpstr>
      <vt:lpstr>Student Customers</vt:lpstr>
      <vt:lpstr>Dissatisfied Students</vt:lpstr>
      <vt:lpstr>Employee Code Of Ethics</vt:lpstr>
      <vt:lpstr>Code of Conduct With Students Bulletin </vt:lpstr>
      <vt:lpstr>Code of Conduct With Students</vt:lpstr>
      <vt:lpstr>Code of Conduct With Students Cont. </vt:lpstr>
      <vt:lpstr>Expectations of Employees </vt:lpstr>
      <vt:lpstr>Expectations of Employees Cont.</vt:lpstr>
      <vt:lpstr>Scenarios</vt:lpstr>
      <vt:lpstr>Scenario 1 – A Hug</vt:lpstr>
      <vt:lpstr>Return The Student’s Embrace</vt:lpstr>
      <vt:lpstr>Incorrect</vt:lpstr>
      <vt:lpstr>Correct</vt:lpstr>
      <vt:lpstr>Raise Your Arms</vt:lpstr>
      <vt:lpstr>Correct</vt:lpstr>
      <vt:lpstr>Incorrect</vt:lpstr>
      <vt:lpstr>Scenario 2 – Student Approaches for a Hug</vt:lpstr>
      <vt:lpstr>Stop and Put Your Hands Out</vt:lpstr>
      <vt:lpstr>Incorrect </vt:lpstr>
      <vt:lpstr>Correct</vt:lpstr>
      <vt:lpstr>Tell The Student “NO”</vt:lpstr>
      <vt:lpstr>Incorrect</vt:lpstr>
      <vt:lpstr>Correct</vt:lpstr>
      <vt:lpstr>Scenario 3 – POS Interaction</vt:lpstr>
      <vt:lpstr>Grab The Student’s Arm</vt:lpstr>
      <vt:lpstr>Incorrect</vt:lpstr>
      <vt:lpstr>Correct</vt:lpstr>
      <vt:lpstr>Tug The Student’s Clothes</vt:lpstr>
      <vt:lpstr>Incorrect</vt:lpstr>
      <vt:lpstr>Correct</vt:lpstr>
      <vt:lpstr>Let The Student Walk Away</vt:lpstr>
      <vt:lpstr>Correct</vt:lpstr>
      <vt:lpstr>Incorrect</vt:lpstr>
      <vt:lpstr>Scenario 4 – Pin Pads</vt:lpstr>
      <vt:lpstr>Grab The Wrist</vt:lpstr>
      <vt:lpstr>Incorrect</vt:lpstr>
      <vt:lpstr>Correct</vt:lpstr>
      <vt:lpstr>The Finger</vt:lpstr>
      <vt:lpstr>Incorrect</vt:lpstr>
      <vt:lpstr>Correct</vt:lpstr>
      <vt:lpstr>Touch The Hand</vt:lpstr>
      <vt:lpstr>Incorrect</vt:lpstr>
      <vt:lpstr>Correct</vt:lpstr>
      <vt:lpstr>Tap Finger</vt:lpstr>
      <vt:lpstr>Incorrect</vt:lpstr>
      <vt:lpstr>Correct</vt:lpstr>
      <vt:lpstr>T-Rex Arms</vt:lpstr>
      <vt:lpstr>Incorrect</vt:lpstr>
      <vt:lpstr>Correct</vt:lpstr>
      <vt:lpstr>Scenario 5 – Selecting Food</vt:lpstr>
      <vt:lpstr>Scold The Student</vt:lpstr>
      <vt:lpstr>Incorrect</vt:lpstr>
      <vt:lpstr>Correct</vt:lpstr>
      <vt:lpstr>Tug A War</vt:lpstr>
      <vt:lpstr>Incorrect</vt:lpstr>
      <vt:lpstr>Correct</vt:lpstr>
      <vt:lpstr>Smash/Slap The Hand</vt:lpstr>
      <vt:lpstr>Incorrect</vt:lpstr>
      <vt:lpstr>Correct</vt:lpstr>
      <vt:lpstr>Enjoy Your Food and Smile </vt:lpstr>
      <vt:lpstr>Correct</vt:lpstr>
      <vt:lpstr>Incorrect</vt:lpstr>
      <vt:lpstr>Scenario 6 - Disorganized Line</vt:lpstr>
      <vt:lpstr>Shove Students Into A Line</vt:lpstr>
      <vt:lpstr>Incorrect</vt:lpstr>
      <vt:lpstr>Correct</vt:lpstr>
      <vt:lpstr>Call For Support</vt:lpstr>
      <vt:lpstr>Correct</vt:lpstr>
      <vt:lpstr>Incorrect</vt:lpstr>
      <vt:lpstr>Scenario 7 – Student Throws Food</vt:lpstr>
      <vt:lpstr>Employee Throws Food At Student</vt:lpstr>
      <vt:lpstr>Incorrect</vt:lpstr>
      <vt:lpstr>Correct</vt:lpstr>
      <vt:lpstr>Attack The Student</vt:lpstr>
      <vt:lpstr>Incorrect</vt:lpstr>
      <vt:lpstr>Correct</vt:lpstr>
      <vt:lpstr>Report The Incident</vt:lpstr>
      <vt:lpstr>Correct</vt:lpstr>
      <vt:lpstr>Incorrect</vt:lpstr>
      <vt:lpstr>Scenario 8 – Name Calling</vt:lpstr>
      <vt:lpstr>Argument</vt:lpstr>
      <vt:lpstr>Incorrect</vt:lpstr>
      <vt:lpstr>Correct</vt:lpstr>
      <vt:lpstr>Slap The Student</vt:lpstr>
      <vt:lpstr>Incorrect</vt:lpstr>
      <vt:lpstr>Correct</vt:lpstr>
      <vt:lpstr>Ignore The Remark</vt:lpstr>
      <vt:lpstr>Correct</vt:lpstr>
      <vt:lpstr>Incorrect</vt:lpstr>
      <vt:lpstr>Grace Under Pressure</vt:lpstr>
      <vt:lpstr>Practice Grace Under Pressure</vt:lpstr>
      <vt:lpstr>Self-Control</vt:lpstr>
      <vt:lpstr>PowerPoint Presentation</vt:lpstr>
      <vt:lpstr>Questions?</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Rosales, Karla</cp:lastModifiedBy>
  <cp:revision>922</cp:revision>
  <cp:lastPrinted>2016-06-24T14:56:06Z</cp:lastPrinted>
  <dcterms:created xsi:type="dcterms:W3CDTF">2014-05-05T14:23:24Z</dcterms:created>
  <dcterms:modified xsi:type="dcterms:W3CDTF">2024-09-09T17:41:02Z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